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6" r:id="rId2"/>
    <p:sldMasterId id="2147483704" r:id="rId3"/>
    <p:sldMasterId id="2147483786" r:id="rId4"/>
  </p:sldMasterIdLst>
  <p:notesMasterIdLst>
    <p:notesMasterId r:id="rId30"/>
  </p:notesMasterIdLst>
  <p:handoutMasterIdLst>
    <p:handoutMasterId r:id="rId31"/>
  </p:handoutMasterIdLst>
  <p:sldIdLst>
    <p:sldId id="650" r:id="rId5"/>
    <p:sldId id="278" r:id="rId6"/>
    <p:sldId id="652" r:id="rId7"/>
    <p:sldId id="653" r:id="rId8"/>
    <p:sldId id="672" r:id="rId9"/>
    <p:sldId id="674" r:id="rId10"/>
    <p:sldId id="673" r:id="rId11"/>
    <p:sldId id="677" r:id="rId12"/>
    <p:sldId id="676" r:id="rId13"/>
    <p:sldId id="678" r:id="rId14"/>
    <p:sldId id="692" r:id="rId15"/>
    <p:sldId id="679" r:id="rId16"/>
    <p:sldId id="680" r:id="rId17"/>
    <p:sldId id="681" r:id="rId18"/>
    <p:sldId id="683" r:id="rId19"/>
    <p:sldId id="682" r:id="rId20"/>
    <p:sldId id="684" r:id="rId21"/>
    <p:sldId id="685" r:id="rId22"/>
    <p:sldId id="686" r:id="rId23"/>
    <p:sldId id="689" r:id="rId24"/>
    <p:sldId id="690" r:id="rId25"/>
    <p:sldId id="691" r:id="rId26"/>
    <p:sldId id="687" r:id="rId27"/>
    <p:sldId id="688" r:id="rId28"/>
    <p:sldId id="570" r:id="rId29"/>
  </p:sldIdLst>
  <p:sldSz cx="10801350" cy="6840538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CC"/>
    <a:srgbClr val="0D1F35"/>
    <a:srgbClr val="66FF66"/>
    <a:srgbClr val="FF00FF"/>
    <a:srgbClr val="E0E9F4"/>
    <a:srgbClr val="660066"/>
    <a:srgbClr val="00518E"/>
    <a:srgbClr val="025616"/>
    <a:srgbClr val="009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Açık Stil 3 - Vurgu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870" y="6"/>
      </p:cViewPr>
      <p:guideLst>
        <p:guide orient="horz" pos="2155"/>
        <p:guide pos="34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8F3CF-E3C0-4FD0-BCFF-9A6EA6FF8BCC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F6C89-674E-4B2D-A136-7A3DADE6AE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75446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B28D4-AFCC-40BE-9C8E-2EE462DE935B}" type="datetimeFigureOut">
              <a:rPr lang="tr-TR" smtClean="0"/>
              <a:t>9.09.2024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722313" y="685800"/>
            <a:ext cx="5413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9962C-5B9C-4659-9C2E-6CE9491A3B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71744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722313" y="685800"/>
            <a:ext cx="5413375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93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722313" y="685800"/>
            <a:ext cx="5413375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938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722313" y="685800"/>
            <a:ext cx="5413375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938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10101" y="2125003"/>
            <a:ext cx="9181148" cy="146628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20203" y="3876305"/>
            <a:ext cx="7560945" cy="17481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1FEAEE-13D2-447C-8425-6D51662FE3B9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243352-9CB1-4F4B-B599-86BCBAA795E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3284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663234-381F-476D-8256-ED0ADC79E207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07232-66DE-4F3F-BE8F-6AA129241DA7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161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53232" y="4395681"/>
            <a:ext cx="9181148" cy="135860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53232" y="2899312"/>
            <a:ext cx="9181148" cy="149636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CF4042-4B53-40E5-9681-4BE146958821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A832BE-8CC5-45FA-A010-1C5ECEDD897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2931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90686" y="1596128"/>
            <a:ext cx="4770596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43E8F6-57D5-4AE7-9E98-B3F9496B69E9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73D4A-65C1-4813-A4D5-AA36C874166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73798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40069" y="1531204"/>
            <a:ext cx="4772471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0069" y="2169337"/>
            <a:ext cx="4772471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486937" y="1531204"/>
            <a:ext cx="4774347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486937" y="2169337"/>
            <a:ext cx="4774347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66F99E-2C42-4194-B4F2-069E34F535BB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C468-EBEF-44B6-8668-454793098CC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256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230BA6-C99C-4DE3-8B29-64CE646459AC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EE6DC-7E7F-4DBC-AFBA-958DD9EE4D0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02602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192220-1F82-4246-915C-26266CADE597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81736-CEFD-4476-B84F-B2D400C87DB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31580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8" y="272355"/>
            <a:ext cx="3553570" cy="11590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23029" y="272357"/>
            <a:ext cx="6038254" cy="58382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40068" y="1431448"/>
            <a:ext cx="3553570" cy="46791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FF5CA1-0249-4D92-9248-D62666892225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68D78-2E5B-48D5-BBF2-1B43BCEFE06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2946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17140" y="4788377"/>
            <a:ext cx="6480810" cy="5652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117140" y="611215"/>
            <a:ext cx="6480810" cy="41043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117140" y="5353671"/>
            <a:ext cx="6480810" cy="802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06AF15-9202-4BBF-8775-FA51A1572401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BC524-1206-4D2D-A0F5-DFF9CE5D7AD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88366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FE9F3-8CF3-44A2-8343-996C849D048E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5F9C7-E0B7-47A0-B9E8-3F13CA4DE24D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17738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830979" y="273941"/>
            <a:ext cx="2430303" cy="5836626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540068" y="273941"/>
            <a:ext cx="7110888" cy="5836626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952D4B-1520-49D9-A9B7-E34FA9905504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58901-0873-4CC6-B1F7-44430E4A83C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81672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9" y="273939"/>
            <a:ext cx="9721215" cy="11400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90686" y="1596128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400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FDD026B8-CCC9-4248-A7E7-50A4E8F38238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690462" y="6229323"/>
            <a:ext cx="3420428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77409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89606ADF-BDD8-4380-9217-D12A32727C2F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679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9" y="273939"/>
            <a:ext cx="9721215" cy="11400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5490686" y="1596126"/>
            <a:ext cx="4770596" cy="21804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5490686" y="3928562"/>
            <a:ext cx="4770596" cy="218200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5400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76738587-88C5-409E-83C7-374FCF6D31EE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3690462" y="6229323"/>
            <a:ext cx="3420428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77409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71D43E75-2A0A-45B7-A110-54EA1F2CE007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21632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10101" y="2125003"/>
            <a:ext cx="9181148" cy="146628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20203" y="3876305"/>
            <a:ext cx="7560945" cy="17481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1FEAEE-13D2-447C-8425-6D51662FE3B9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243352-9CB1-4F4B-B599-86BCBAA795EE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140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663234-381F-476D-8256-ED0ADC79E207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07232-66DE-4F3F-BE8F-6AA129241DA7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450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53232" y="4395681"/>
            <a:ext cx="9181148" cy="135860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53232" y="2899312"/>
            <a:ext cx="9181148" cy="149636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CF4042-4B53-40E5-9681-4BE146958821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A832BE-8CC5-45FA-A010-1C5ECEDD897B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993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90686" y="1596128"/>
            <a:ext cx="4770596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43E8F6-57D5-4AE7-9E98-B3F9496B69E9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73D4A-65C1-4813-A4D5-AA36C8741663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628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40069" y="1531204"/>
            <a:ext cx="4772471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0069" y="2169337"/>
            <a:ext cx="4772471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486937" y="1531204"/>
            <a:ext cx="4774347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486937" y="2169337"/>
            <a:ext cx="4774347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66F99E-2C42-4194-B4F2-069E34F535BB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C468-EBEF-44B6-8668-454793098CC1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619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230BA6-C99C-4DE3-8B29-64CE646459AC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EE6DC-7E7F-4DBC-AFBA-958DD9EE4D04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192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192220-1F82-4246-915C-26266CADE597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81736-CEFD-4476-B84F-B2D400C87DBD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4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8" y="272355"/>
            <a:ext cx="3553570" cy="11590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23029" y="272357"/>
            <a:ext cx="6038254" cy="58382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40068" y="1431448"/>
            <a:ext cx="3553570" cy="46791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FF5CA1-0249-4D92-9248-D62666892225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68D78-2E5B-48D5-BBF2-1B43BCEFE064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261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17140" y="4788377"/>
            <a:ext cx="6480810" cy="5652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117140" y="611215"/>
            <a:ext cx="6480810" cy="41043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117140" y="5353671"/>
            <a:ext cx="6480810" cy="802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06AF15-9202-4BBF-8775-FA51A1572401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BC524-1206-4D2D-A0F5-DFF9CE5D7ADD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646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FE9F3-8CF3-44A2-8343-996C849D048E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5F9C7-E0B7-47A0-B9E8-3F13CA4DE24D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22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830979" y="273941"/>
            <a:ext cx="2430303" cy="5836626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540068" y="273941"/>
            <a:ext cx="7110888" cy="5836626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952D4B-1520-49D9-A9B7-E34FA9905504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58901-0873-4CC6-B1F7-44430E4A83C1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9175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9" y="273939"/>
            <a:ext cx="9721215" cy="11400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90686" y="1596128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400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FDD026B8-CCC9-4248-A7E7-50A4E8F38238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690462" y="6229323"/>
            <a:ext cx="3420428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77409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89606ADF-BDD8-4380-9217-D12A32727C2F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8832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9" y="273939"/>
            <a:ext cx="9721215" cy="11400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5490686" y="1596126"/>
            <a:ext cx="4770596" cy="21804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5490686" y="3928562"/>
            <a:ext cx="4770596" cy="218200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5400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76738587-88C5-409E-83C7-374FCF6D31EE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3690462" y="6229323"/>
            <a:ext cx="3420428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77409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71D43E75-2A0A-45B7-A110-54EA1F2CE007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3417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10101" y="2125003"/>
            <a:ext cx="9181148" cy="146628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20203" y="3876305"/>
            <a:ext cx="7560945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5510-256E-46A7-A68F-CEEAB16487DB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203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3D9C-F892-43BD-86E5-713547676C47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9687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53232" y="4395681"/>
            <a:ext cx="9181148" cy="135860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53232" y="2899312"/>
            <a:ext cx="9181148" cy="149636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E1D5-A846-4F82-B189-EC43B2C546EF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92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90686" y="1596128"/>
            <a:ext cx="4770596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D8753-4609-45DE-A423-65FDD8E95F3D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3496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40069" y="1531204"/>
            <a:ext cx="4772471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0069" y="2169337"/>
            <a:ext cx="4772471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486937" y="1531204"/>
            <a:ext cx="4774347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486937" y="2169337"/>
            <a:ext cx="4774347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8A42E-3CCF-495B-8D3A-C4EA4482326D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490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84A7-ACEF-4B55-A04C-D78F0274665A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85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80044-FB9B-4350-8F8C-D88B66C9FD88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13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8" y="272355"/>
            <a:ext cx="3553570" cy="11590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23029" y="272357"/>
            <a:ext cx="6038254" cy="58382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40068" y="1431448"/>
            <a:ext cx="3553570" cy="46791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A1E1F-E38B-473E-9D36-6D7FCF0AC0A1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1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17140" y="4788377"/>
            <a:ext cx="6480810" cy="5652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117140" y="611215"/>
            <a:ext cx="6480810" cy="41043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117140" y="5353671"/>
            <a:ext cx="6480810" cy="802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4EF6A-F436-4FFA-A9AC-68AB8041E561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2035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E0008-33FF-42B7-884D-0DAC4AAFF328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3310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830979" y="273941"/>
            <a:ext cx="2430303" cy="5836626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540068" y="273941"/>
            <a:ext cx="7110888" cy="5836626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6D52E-0E3A-4C90-BAA4-FF225B2E97F1}" type="datetime10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20:30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435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8" y="273939"/>
            <a:ext cx="9721215" cy="11400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540068" y="1596126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90686" y="1596126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400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690461" y="6229323"/>
            <a:ext cx="3420428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77409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37174C1C-19EA-415D-A2DB-3C6CC80B8ECF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592154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8" y="273939"/>
            <a:ext cx="9721215" cy="11400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540068" y="1596126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5490686" y="1596126"/>
            <a:ext cx="4770596" cy="21804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5490686" y="3928560"/>
            <a:ext cx="4770596" cy="218200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5400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3690461" y="6229323"/>
            <a:ext cx="3420428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77409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A14D94F7-CD56-416F-AF60-C7ECFD2C73B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219242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10101" y="2125003"/>
            <a:ext cx="9181148" cy="146628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20203" y="3876305"/>
            <a:ext cx="7560945" cy="174813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1FEAEE-13D2-447C-8425-6D51662FE3B9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243352-9CB1-4F4B-B599-86BCBAA795EE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0679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663234-381F-476D-8256-ED0ADC79E207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07232-66DE-4F3F-BE8F-6AA129241DA7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5417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53232" y="4395681"/>
            <a:ext cx="9181148" cy="135860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53232" y="2899312"/>
            <a:ext cx="9181148" cy="149636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CF4042-4B53-40E5-9681-4BE146958821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A832BE-8CC5-45FA-A010-1C5ECEDD897B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4913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90686" y="1596128"/>
            <a:ext cx="4770596" cy="45144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43E8F6-57D5-4AE7-9E98-B3F9496B69E9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73D4A-65C1-4813-A4D5-AA36C8741663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0473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40069" y="1531204"/>
            <a:ext cx="4772471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0069" y="2169337"/>
            <a:ext cx="4772471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5486937" y="1531204"/>
            <a:ext cx="4774347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486937" y="2169337"/>
            <a:ext cx="4774347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66F99E-2C42-4194-B4F2-069E34F535BB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9C468-EBEF-44B6-8668-454793098CC1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328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230BA6-C99C-4DE3-8B29-64CE646459AC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EE6DC-7E7F-4DBC-AFBA-958DD9EE4D04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2619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192220-1F82-4246-915C-26266CADE597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81736-CEFD-4476-B84F-B2D400C87DBD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593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8" y="272355"/>
            <a:ext cx="3553570" cy="11590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23029" y="272357"/>
            <a:ext cx="6038254" cy="58382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40068" y="1431448"/>
            <a:ext cx="3553570" cy="46791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FF5CA1-0249-4D92-9248-D62666892225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A68D78-2E5B-48D5-BBF2-1B43BCEFE064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7732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117140" y="4788377"/>
            <a:ext cx="6480810" cy="5652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117140" y="611215"/>
            <a:ext cx="6480810" cy="41043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117140" y="5353671"/>
            <a:ext cx="6480810" cy="802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06AF15-9202-4BBF-8775-FA51A1572401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BC524-1206-4D2D-A0F5-DFF9CE5D7ADD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7100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FE9F3-8CF3-44A2-8343-996C849D048E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5F9C7-E0B7-47A0-B9E8-3F13CA4DE24D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5320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830979" y="273941"/>
            <a:ext cx="2430303" cy="5836626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540068" y="273941"/>
            <a:ext cx="7110888" cy="5836626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952D4B-1520-49D9-A9B7-E34FA9905504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58901-0873-4CC6-B1F7-44430E4A83C1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2977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9" y="273939"/>
            <a:ext cx="9721215" cy="11400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90686" y="1596128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400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FDD026B8-CCC9-4248-A7E7-50A4E8F38238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690462" y="6229323"/>
            <a:ext cx="3420428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77409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89606ADF-BDD8-4380-9217-D12A32727C2F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95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0069" y="273939"/>
            <a:ext cx="9721215" cy="11400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40068" y="1596128"/>
            <a:ext cx="4770596" cy="451443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5490686" y="1596126"/>
            <a:ext cx="4770596" cy="21804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5490686" y="3928562"/>
            <a:ext cx="4770596" cy="218200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5400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76738587-88C5-409E-83C7-374FCF6D31EE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3690462" y="6229323"/>
            <a:ext cx="3420428" cy="475037"/>
          </a:xfrm>
        </p:spPr>
        <p:txBody>
          <a:bodyPr/>
          <a:lstStyle>
            <a:lvl1pPr>
              <a:defRPr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7740968" y="6229323"/>
            <a:ext cx="2520315" cy="475037"/>
          </a:xfrm>
        </p:spPr>
        <p:txBody>
          <a:bodyPr/>
          <a:lstStyle>
            <a:lvl1pPr>
              <a:defRPr/>
            </a:lvl1pPr>
          </a:lstStyle>
          <a:p>
            <a:fld id="{71D43E75-2A0A-45B7-A110-54EA1F2CE007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443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0069" y="273939"/>
            <a:ext cx="9721215" cy="114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0069" y="1596128"/>
            <a:ext cx="9721215" cy="451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0068" y="6229323"/>
            <a:ext cx="2520315" cy="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34AF9F2-662B-4F43-BA77-ECCCFD19192A}" type="datetime10">
              <a:rPr lang="tr-TR" altLang="tr-TR" smtClean="0"/>
              <a:t>20:30</a:t>
            </a:fld>
            <a:endParaRPr lang="tr-TR" alt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462" y="6229323"/>
            <a:ext cx="3420428" cy="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968" y="6229323"/>
            <a:ext cx="2520315" cy="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36F422-FCE5-42A7-9272-478E414628A0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0069" y="273939"/>
            <a:ext cx="9721215" cy="114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0069" y="1596128"/>
            <a:ext cx="9721215" cy="451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0068" y="6229323"/>
            <a:ext cx="2520315" cy="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34AF9F2-662B-4F43-BA77-ECCCFD19192A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462" y="6229323"/>
            <a:ext cx="3420428" cy="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968" y="6229323"/>
            <a:ext cx="2520315" cy="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36F422-FCE5-42A7-9272-478E414628A0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5798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540069" y="273939"/>
            <a:ext cx="9721215" cy="1140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40069" y="1596128"/>
            <a:ext cx="9721215" cy="4514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540068" y="6340168"/>
            <a:ext cx="2520315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43C6168-159D-45A7-86F4-8F5E89421ED1}" type="datetime10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20:30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690462" y="6340168"/>
            <a:ext cx="3420428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7740968" y="6340168"/>
            <a:ext cx="2520315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352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800" r:id="rId12"/>
    <p:sldLayoutId id="2147483801" r:id="rId13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0069" y="273939"/>
            <a:ext cx="9721215" cy="114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0069" y="1596128"/>
            <a:ext cx="9721215" cy="451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0068" y="6229323"/>
            <a:ext cx="2520315" cy="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34AF9F2-662B-4F43-BA77-ECCCFD19192A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462" y="6229323"/>
            <a:ext cx="3420428" cy="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968" y="6229323"/>
            <a:ext cx="2520315" cy="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36F422-FCE5-42A7-9272-478E414628A0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7627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.gif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.gif"/><Relationship Id="rId5" Type="http://schemas.openxmlformats.org/officeDocument/2006/relationships/image" Target="../media/image3.wmf"/><Relationship Id="rId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Relationship Id="rId6" Type="http://schemas.microsoft.com/office/2007/relationships/hdphoto" Target="../media/hdphoto6.wdp"/><Relationship Id="rId5" Type="http://schemas.openxmlformats.org/officeDocument/2006/relationships/image" Target="../media/image13.pn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.gif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slideLayout" Target="../slideLayouts/slideLayout28.xml"/><Relationship Id="rId7" Type="http://schemas.microsoft.com/office/2007/relationships/hdphoto" Target="../media/hdphoto9.wdp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png"/><Relationship Id="rId5" Type="http://schemas.openxmlformats.org/officeDocument/2006/relationships/image" Target="../media/image3.wmf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openxmlformats.org/officeDocument/2006/relationships/image" Target="../media/image7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.xml"/><Relationship Id="rId6" Type="http://schemas.microsoft.com/office/2007/relationships/hdphoto" Target="../media/hdphoto11.wdp"/><Relationship Id="rId5" Type="http://schemas.openxmlformats.org/officeDocument/2006/relationships/image" Target="../media/image20.png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.gif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.gif"/><Relationship Id="rId4" Type="http://schemas.microsoft.com/office/2007/relationships/hdphoto" Target="../media/hdphoto1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.gif"/><Relationship Id="rId4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7.gi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8.xml"/><Relationship Id="rId6" Type="http://schemas.microsoft.com/office/2007/relationships/hdphoto" Target="../media/hdphoto16.wdp"/><Relationship Id="rId5" Type="http://schemas.openxmlformats.org/officeDocument/2006/relationships/image" Target="../media/image25.png"/><Relationship Id="rId4" Type="http://schemas.microsoft.com/office/2007/relationships/hdphoto" Target="../media/hdphoto15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7" Type="http://schemas.openxmlformats.org/officeDocument/2006/relationships/image" Target="../media/image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microsoft.com/office/2007/relationships/hdphoto" Target="../media/hdphoto18.wdp"/><Relationship Id="rId5" Type="http://schemas.openxmlformats.org/officeDocument/2006/relationships/image" Target="../media/image27.png"/><Relationship Id="rId4" Type="http://schemas.openxmlformats.org/officeDocument/2006/relationships/image" Target="../media/image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.gif"/><Relationship Id="rId4" Type="http://schemas.openxmlformats.org/officeDocument/2006/relationships/image" Target="../media/image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7.gi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20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8.xml"/><Relationship Id="rId6" Type="http://schemas.microsoft.com/office/2007/relationships/hdphoto" Target="../media/hdphoto22.wdp"/><Relationship Id="rId5" Type="http://schemas.openxmlformats.org/officeDocument/2006/relationships/image" Target="../media/image33.png"/><Relationship Id="rId4" Type="http://schemas.microsoft.com/office/2007/relationships/hdphoto" Target="../media/hdphoto21.wdp"/><Relationship Id="rId9" Type="http://schemas.openxmlformats.org/officeDocument/2006/relationships/image" Target="../media/image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.gif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.wmf"/><Relationship Id="rId5" Type="http://schemas.openxmlformats.org/officeDocument/2006/relationships/image" Target="../media/image2.png"/><Relationship Id="rId10" Type="http://schemas.openxmlformats.org/officeDocument/2006/relationships/image" Target="../media/image7.gif"/><Relationship Id="rId4" Type="http://schemas.microsoft.com/office/2007/relationships/hdphoto" Target="../media/hdphoto1.wdp"/><Relationship Id="rId9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image" Target="../media/image4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11" Type="http://schemas.openxmlformats.org/officeDocument/2006/relationships/image" Target="../media/image7.gif"/><Relationship Id="rId5" Type="http://schemas.openxmlformats.org/officeDocument/2006/relationships/image" Target="../media/image4.png"/><Relationship Id="rId10" Type="http://schemas.microsoft.com/office/2007/relationships/hdphoto" Target="../media/hdphoto24.wdp"/><Relationship Id="rId4" Type="http://schemas.microsoft.com/office/2007/relationships/hdphoto" Target="../media/hdphoto23.wdp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6000"/>
                    </a14:imgEffect>
                    <a14:imgEffect>
                      <a14:colorTemperature colorTemp="7600"/>
                    </a14:imgEffect>
                    <a14:imgEffect>
                      <a14:saturation sat="111000"/>
                    </a14:imgEffect>
                    <a14:imgEffect>
                      <a14:brightnessContrast bright="6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16" y="6440"/>
            <a:ext cx="5040634" cy="263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84" y="6440"/>
            <a:ext cx="5768800" cy="265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" y="2661837"/>
            <a:ext cx="10784768" cy="104646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211364" y="92974"/>
            <a:ext cx="2153185" cy="475037"/>
          </a:xfrm>
        </p:spPr>
        <p:txBody>
          <a:bodyPr/>
          <a:lstStyle/>
          <a:p>
            <a:fld id="{A5ED1FCB-5CF4-4621-AFC5-678B53D6652A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 dirty="0">
              <a:solidFill>
                <a:srgbClr val="FFFFFF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44090" y="2641721"/>
            <a:ext cx="105131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1. Kader ve Kaza İnancı</a:t>
            </a:r>
          </a:p>
          <a:p>
            <a:pPr fontAlgn="auto">
              <a:spcAft>
                <a:spcPts val="0"/>
              </a:spcAft>
            </a:pPr>
            <a:r>
              <a:rPr lang="tr-TR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	Allah </a:t>
            </a:r>
            <a:r>
              <a:rPr lang="tr-TR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Her Şeyi Bir Ölçüye Göre Yaratmıştır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0000"/>
                    </a14:imgEffect>
                    <a14:imgEffect>
                      <a14:colorTemperature colorTemp="7200"/>
                    </a14:imgEffect>
                    <a14:imgEffect>
                      <a14:saturation sat="110000"/>
                    </a14:imgEffect>
                    <a14:imgEffect>
                      <a14:brightnessContrast bright="8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613128"/>
            <a:ext cx="10801351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-Noktalı Yıldız 7"/>
          <p:cNvSpPr/>
          <p:nvPr/>
        </p:nvSpPr>
        <p:spPr>
          <a:xfrm rot="20594920">
            <a:off x="325543" y="539588"/>
            <a:ext cx="2104472" cy="1568982"/>
          </a:xfrm>
          <a:prstGeom prst="star7">
            <a:avLst>
              <a:gd name="adj" fmla="val 30447"/>
              <a:gd name="hf" fmla="val 102572"/>
              <a:gd name="vf" fmla="val 10521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FF00"/>
                </a:solidFill>
              </a:rPr>
              <a:t>16-20 </a:t>
            </a:r>
          </a:p>
          <a:p>
            <a:pPr algn="ctr"/>
            <a:r>
              <a:rPr lang="tr-TR" sz="2400" b="1" dirty="0">
                <a:solidFill>
                  <a:srgbClr val="FFFF00"/>
                </a:solidFill>
              </a:rPr>
              <a:t>Eylül</a:t>
            </a:r>
          </a:p>
        </p:txBody>
      </p:sp>
    </p:spTree>
    <p:extLst>
      <p:ext uri="{BB962C8B-B14F-4D97-AF65-F5344CB8AC3E}">
        <p14:creationId xmlns:p14="http://schemas.microsoft.com/office/powerpoint/2010/main" val="20681510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30000">
              <a:schemeClr val="accent1">
                <a:tint val="44500"/>
                <a:satMod val="160000"/>
              </a:schemeClr>
            </a:gs>
            <a:gs pos="100000">
              <a:srgbClr val="00B0F0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8000"/>
                    </a14:imgEffect>
                    <a14:imgEffect>
                      <a14:colorTemperature colorTemp="7300"/>
                    </a14:imgEffect>
                    <a14:imgEffect>
                      <a14:saturation sat="107000"/>
                    </a14:imgEffect>
                    <a14:imgEffect>
                      <a14:brightnessContrast bright="6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443" y="207339"/>
            <a:ext cx="6984777" cy="4278988"/>
          </a:xfrm>
          <a:prstGeom prst="rect">
            <a:avLst/>
          </a:prstGeom>
          <a:noFill/>
          <a:ln>
            <a:noFill/>
          </a:ln>
          <a:effectLst>
            <a:glow rad="190500">
              <a:srgbClr val="0D1F35">
                <a:alpha val="40000"/>
              </a:srgbClr>
            </a:glow>
            <a:outerShdw blurRad="330200" dist="50800" dir="5400000" algn="ctr" rotWithShape="0">
              <a:srgbClr val="FFC000">
                <a:alpha val="8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4860429"/>
            <a:ext cx="10801350" cy="1584176"/>
          </a:xfrm>
          <a:solidFill>
            <a:srgbClr val="002060"/>
          </a:solidFill>
          <a:effectLst>
            <a:glow>
              <a:schemeClr val="accent1"/>
            </a:glow>
          </a:effectLst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FFFF00"/>
                </a:solidFill>
              </a:rPr>
              <a:t>8.1.1. Kader ve kaza inancını ayet ve hadislerle açıklar</a:t>
            </a:r>
            <a:r>
              <a:rPr lang="tr-TR" sz="2800" b="1" dirty="0" smtClean="0">
                <a:solidFill>
                  <a:srgbClr val="FFFF00"/>
                </a:solidFill>
              </a:rPr>
              <a:t>. </a:t>
            </a:r>
          </a:p>
          <a:p>
            <a:pPr lvl="2"/>
            <a:r>
              <a:rPr lang="tr-TR" sz="2800" b="1" dirty="0" smtClean="0">
                <a:solidFill>
                  <a:srgbClr val="FFFFCC"/>
                </a:solidFill>
              </a:rPr>
              <a:t>Allah’ın </a:t>
            </a:r>
            <a:r>
              <a:rPr lang="tr-TR" sz="2000" b="1" dirty="0">
                <a:solidFill>
                  <a:srgbClr val="FFFFCC"/>
                </a:solidFill>
              </a:rPr>
              <a:t>(</a:t>
            </a:r>
            <a:r>
              <a:rPr lang="tr-TR" sz="2000" b="1" dirty="0" err="1">
                <a:solidFill>
                  <a:srgbClr val="FFFFCC"/>
                </a:solidFill>
              </a:rPr>
              <a:t>c.c</a:t>
            </a:r>
            <a:r>
              <a:rPr lang="tr-TR" sz="2000" b="1" dirty="0">
                <a:solidFill>
                  <a:srgbClr val="FFFFCC"/>
                </a:solidFill>
              </a:rPr>
              <a:t>.)</a:t>
            </a:r>
            <a:r>
              <a:rPr lang="tr-TR" sz="2800" b="1" dirty="0">
                <a:solidFill>
                  <a:srgbClr val="FFFFCC"/>
                </a:solidFill>
              </a:rPr>
              <a:t> her şeyi bir ölçüye göre yaratmasına yarattığına örnekler verir</a:t>
            </a:r>
            <a:r>
              <a:rPr lang="tr-TR" sz="2800" b="1" dirty="0" smtClean="0">
                <a:solidFill>
                  <a:srgbClr val="FFFFCC"/>
                </a:solidFill>
              </a:rPr>
              <a:t>.</a:t>
            </a:r>
            <a:endParaRPr lang="tr-TR" sz="2800" b="1" dirty="0">
              <a:solidFill>
                <a:srgbClr val="FFFFCC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286048" y="207339"/>
            <a:ext cx="2306316" cy="427809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tr-TR" sz="2400" b="1" dirty="0" smtClean="0">
              <a:solidFill>
                <a:srgbClr val="002060"/>
              </a:solidFill>
              <a:latin typeface="Bernard MT Condensed" panose="02050806060905020404" pitchFamily="18" charset="0"/>
              <a:cs typeface="Aharoni" panose="02010803020104030203" pitchFamily="2" charset="-79"/>
            </a:endParaRPr>
          </a:p>
          <a:p>
            <a:pPr algn="ctr"/>
            <a:r>
              <a:rPr lang="tr-TR" sz="5400" b="1" dirty="0" smtClean="0">
                <a:solidFill>
                  <a:srgbClr val="002060"/>
                </a:solidFill>
                <a:latin typeface="Bernard MT Condensed" panose="02050806060905020404" pitchFamily="18" charset="0"/>
                <a:cs typeface="Aharoni" panose="02010803020104030203" pitchFamily="2" charset="-79"/>
              </a:rPr>
              <a:t>KA</a:t>
            </a:r>
          </a:p>
          <a:p>
            <a:pPr algn="ctr"/>
            <a:r>
              <a:rPr lang="tr-TR" sz="5400" b="1" dirty="0" smtClean="0">
                <a:solidFill>
                  <a:srgbClr val="002060"/>
                </a:solidFill>
                <a:latin typeface="Bernard MT Condensed" panose="02050806060905020404" pitchFamily="18" charset="0"/>
                <a:cs typeface="Aharoni" panose="02010803020104030203" pitchFamily="2" charset="-79"/>
              </a:rPr>
              <a:t>ZA</a:t>
            </a:r>
          </a:p>
          <a:p>
            <a:pPr algn="ctr"/>
            <a:r>
              <a:rPr lang="tr-TR" sz="5400" b="1" dirty="0" smtClean="0">
                <a:solidFill>
                  <a:srgbClr val="002060"/>
                </a:solidFill>
                <a:latin typeface="Bernard MT Condensed" panose="02050806060905020404" pitchFamily="18" charset="0"/>
                <a:cs typeface="Aharoni" panose="02010803020104030203" pitchFamily="2" charset="-79"/>
              </a:rPr>
              <a:t>NIM</a:t>
            </a:r>
          </a:p>
          <a:p>
            <a:pPr algn="ctr"/>
            <a:r>
              <a:rPr lang="tr-TR" sz="5400" b="1" dirty="0" smtClean="0">
                <a:solidFill>
                  <a:srgbClr val="002060"/>
                </a:solidFill>
                <a:latin typeface="Bernard MT Condensed" panose="02050806060905020404" pitchFamily="18" charset="0"/>
                <a:cs typeface="Aharoni" panose="02010803020104030203" pitchFamily="2" charset="-79"/>
              </a:rPr>
              <a:t>LAR</a:t>
            </a:r>
          </a:p>
          <a:p>
            <a:pPr algn="ctr"/>
            <a:endParaRPr lang="tr-TR" sz="3200" b="1" dirty="0">
              <a:solidFill>
                <a:srgbClr val="002060"/>
              </a:solidFill>
              <a:latin typeface="Bernard MT Condensed" panose="020508060609050204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435813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3" y="899989"/>
            <a:ext cx="10831834" cy="1512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İçerik Yer Tutucusu 1"/>
          <p:cNvSpPr txBox="1">
            <a:spLocks/>
          </p:cNvSpPr>
          <p:nvPr/>
        </p:nvSpPr>
        <p:spPr bwMode="auto">
          <a:xfrm>
            <a:off x="144091" y="2412156"/>
            <a:ext cx="10513168" cy="4320481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36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Kader (Sözlükte): </a:t>
            </a:r>
            <a:r>
              <a:rPr lang="tr-TR" sz="2800" kern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Bir </a:t>
            </a:r>
            <a:r>
              <a:rPr lang="tr-TR" sz="2800" kern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şeye gücü yetmek, biçimlendirmek, planlamak, ölçü </a:t>
            </a:r>
            <a:r>
              <a:rPr lang="tr-TR" sz="2800" kern="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ile yapmak</a:t>
            </a:r>
            <a:r>
              <a:rPr lang="tr-TR" sz="2800" kern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, kıymetini bilmek, mukayese etmek </a:t>
            </a:r>
            <a:endParaRPr lang="tr-TR" sz="2800" kern="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r>
              <a:rPr lang="tr-TR" sz="36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Terim </a:t>
            </a:r>
            <a:r>
              <a:rPr lang="tr-TR" sz="3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olarak </a:t>
            </a:r>
            <a:r>
              <a:rPr lang="tr-TR" sz="36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kader: </a:t>
            </a:r>
          </a:p>
          <a:p>
            <a:r>
              <a:rPr lang="tr-TR" sz="28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1. Allah’ın </a:t>
            </a:r>
            <a:r>
              <a:rPr lang="tr-TR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(</a:t>
            </a:r>
            <a:r>
              <a:rPr lang="tr-TR" sz="280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c.c</a:t>
            </a:r>
            <a:r>
              <a:rPr lang="tr-TR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.)* </a:t>
            </a:r>
            <a:r>
              <a:rPr lang="tr-TR" sz="2800" b="1" kern="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sonsuz ilmi ve kudreti</a:t>
            </a:r>
            <a:r>
              <a:rPr lang="tr-TR" sz="2800" kern="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yle</a:t>
            </a:r>
            <a:r>
              <a:rPr lang="tr-TR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, evrende olmuş ve olacak olan her </a:t>
            </a:r>
            <a:r>
              <a:rPr lang="tr-TR" sz="28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şeyi </a:t>
            </a:r>
            <a:r>
              <a:rPr lang="tr-TR" sz="2800" b="1" kern="0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takdir etmesi (ölçülü yapması)</a:t>
            </a:r>
            <a:endParaRPr lang="tr-TR" sz="2800" b="1" kern="0" dirty="0">
              <a:solidFill>
                <a:srgbClr val="FF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r>
              <a:rPr lang="tr-TR" sz="28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2. Varlıkları </a:t>
            </a:r>
            <a:r>
              <a:rPr lang="tr-TR" sz="2800" b="1" kern="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istediği şekilde ve biçimde yaratması</a:t>
            </a:r>
            <a:r>
              <a:rPr lang="tr-TR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, </a:t>
            </a:r>
            <a:r>
              <a:rPr lang="tr-TR" sz="28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insanların özgür </a:t>
            </a:r>
            <a:r>
              <a:rPr lang="tr-TR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iradeleriyle yapacaklarını Allah’ın (</a:t>
            </a:r>
            <a:r>
              <a:rPr lang="tr-TR" sz="2800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c.c</a:t>
            </a:r>
            <a:r>
              <a:rPr lang="tr-TR" sz="28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.) </a:t>
            </a:r>
            <a:r>
              <a:rPr lang="tr-TR" sz="2800" b="1" kern="0" dirty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önceden bilmesi ve </a:t>
            </a:r>
            <a:r>
              <a:rPr lang="tr-TR" sz="2800" b="1" kern="0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düzenlemesi</a:t>
            </a:r>
            <a:r>
              <a:rPr lang="tr-TR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</a:t>
            </a:r>
            <a:endParaRPr lang="tr-TR" sz="28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1. Kader ve Kaza İnancı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12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04" y="-70364"/>
            <a:ext cx="650946" cy="7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1501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İçerik Yer Tutucusu 1"/>
          <p:cNvSpPr txBox="1">
            <a:spLocks/>
          </p:cNvSpPr>
          <p:nvPr/>
        </p:nvSpPr>
        <p:spPr bwMode="auto">
          <a:xfrm>
            <a:off x="147471" y="804538"/>
            <a:ext cx="8061516" cy="5923595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2800" kern="0" dirty="0">
                <a:solidFill>
                  <a:schemeClr val="bg1"/>
                </a:solidFill>
                <a:latin typeface="Arial"/>
              </a:rPr>
              <a:t>Yüce Allah, Kur’an-ı Kerim’de evreni bir </a:t>
            </a:r>
            <a:r>
              <a:rPr lang="tr-TR" sz="2800" kern="0" dirty="0">
                <a:solidFill>
                  <a:srgbClr val="FF00FF"/>
                </a:solidFill>
                <a:latin typeface="Arial"/>
              </a:rPr>
              <a:t>ölçü ve düzen içinde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 yarattığını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bildiriyor.* </a:t>
            </a:r>
          </a:p>
          <a:p>
            <a:r>
              <a:rPr lang="tr-TR" sz="2800" kern="0" dirty="0" smtClean="0">
                <a:solidFill>
                  <a:srgbClr val="FFFF00"/>
                </a:solidFill>
                <a:latin typeface="Arial"/>
              </a:rPr>
              <a:t>Evrenin </a:t>
            </a:r>
            <a:r>
              <a:rPr lang="tr-TR" sz="2800" b="1" kern="0" dirty="0">
                <a:solidFill>
                  <a:srgbClr val="FFFF00"/>
                </a:solidFill>
                <a:latin typeface="Arial"/>
              </a:rPr>
              <a:t>devamı</a:t>
            </a:r>
            <a:r>
              <a:rPr lang="tr-TR" sz="2800" kern="0" dirty="0">
                <a:solidFill>
                  <a:srgbClr val="FFFF00"/>
                </a:solidFill>
                <a:latin typeface="Arial"/>
              </a:rPr>
              <a:t>, </a:t>
            </a:r>
            <a:r>
              <a:rPr lang="tr-TR" sz="2800" b="1" kern="0" dirty="0">
                <a:solidFill>
                  <a:srgbClr val="FFFF00"/>
                </a:solidFill>
                <a:latin typeface="Arial"/>
              </a:rPr>
              <a:t>işleyişi</a:t>
            </a:r>
            <a:r>
              <a:rPr lang="tr-TR" sz="2800" kern="0" dirty="0">
                <a:solidFill>
                  <a:srgbClr val="FFFF00"/>
                </a:solidFill>
                <a:latin typeface="Arial"/>
              </a:rPr>
              <a:t> ve </a:t>
            </a:r>
            <a:endParaRPr lang="tr-TR" sz="2800" kern="0" dirty="0" smtClean="0">
              <a:solidFill>
                <a:srgbClr val="FFFF00"/>
              </a:solidFill>
              <a:latin typeface="Arial"/>
            </a:endParaRPr>
          </a:p>
          <a:p>
            <a:r>
              <a:rPr lang="tr-TR" sz="2800" b="1" kern="0" dirty="0" smtClean="0">
                <a:solidFill>
                  <a:srgbClr val="FFFF00"/>
                </a:solidFill>
                <a:latin typeface="Arial"/>
              </a:rPr>
              <a:t>son </a:t>
            </a:r>
            <a:r>
              <a:rPr lang="tr-TR" sz="2800" b="1" kern="0" dirty="0">
                <a:solidFill>
                  <a:srgbClr val="FFFF00"/>
                </a:solidFill>
                <a:latin typeface="Arial"/>
              </a:rPr>
              <a:t>bulması </a:t>
            </a:r>
            <a:r>
              <a:rPr lang="tr-TR" sz="2800" kern="0" dirty="0">
                <a:solidFill>
                  <a:srgbClr val="FFFF00"/>
                </a:solidFill>
                <a:latin typeface="Arial"/>
              </a:rPr>
              <a:t>da </a:t>
            </a:r>
            <a:r>
              <a:rPr lang="tr-TR" sz="2800" b="1" kern="0" dirty="0">
                <a:solidFill>
                  <a:srgbClr val="FFFF00"/>
                </a:solidFill>
                <a:latin typeface="Arial"/>
              </a:rPr>
              <a:t>O’nun takdiri </a:t>
            </a:r>
            <a:r>
              <a:rPr lang="tr-TR" sz="2800" kern="0" dirty="0" smtClean="0">
                <a:solidFill>
                  <a:srgbClr val="FFFF00"/>
                </a:solidFill>
                <a:latin typeface="Arial"/>
              </a:rPr>
              <a:t>ile…</a:t>
            </a:r>
            <a:endParaRPr lang="tr-TR" sz="2800" kern="0" dirty="0">
              <a:solidFill>
                <a:srgbClr val="FFFF00"/>
              </a:solidFill>
              <a:latin typeface="Arial"/>
            </a:endParaRPr>
          </a:p>
          <a:p>
            <a:r>
              <a:rPr lang="tr-TR" sz="2800" kern="0" dirty="0">
                <a:solidFill>
                  <a:schemeClr val="bg1"/>
                </a:solidFill>
                <a:latin typeface="Arial"/>
              </a:rPr>
              <a:t>Bütün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ölçü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ve düzeni yaratan ve yöneten Allah (</a:t>
            </a:r>
            <a:r>
              <a:rPr lang="tr-TR" sz="2800" kern="0" dirty="0" err="1">
                <a:solidFill>
                  <a:schemeClr val="bg1"/>
                </a:solidFill>
                <a:latin typeface="Arial"/>
              </a:rPr>
              <a:t>c.c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.), </a:t>
            </a:r>
            <a:r>
              <a:rPr lang="tr-TR" sz="2800" kern="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sonsuz ilmi </a:t>
            </a:r>
            <a:r>
              <a:rPr lang="tr-TR" sz="2800" kern="0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ve kudreti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yle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her şeyi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kuşatır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. </a:t>
            </a:r>
          </a:p>
          <a:p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«O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, karanlığı yarıp sabahı çıkarandır. Geceyi dinlenme zamanı, Güneşi ve 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Ayı da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ince birer hesap ölçüsü kıldı. Bütün bunlar mutlak güç sahibinin, 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hakkıyla bilenin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takdiridir (ölçüp biçmesidir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)»      </a:t>
            </a:r>
            <a:r>
              <a:rPr lang="tr-TR" sz="1800" dirty="0" smtClean="0">
                <a:solidFill>
                  <a:schemeClr val="bg1"/>
                </a:solidFill>
              </a:rPr>
              <a:t>(</a:t>
            </a:r>
            <a:r>
              <a:rPr lang="tr-TR" sz="1800" dirty="0" err="1" smtClean="0">
                <a:solidFill>
                  <a:schemeClr val="bg1"/>
                </a:solidFill>
              </a:rPr>
              <a:t>En’âm</a:t>
            </a:r>
            <a:r>
              <a:rPr lang="tr-TR" sz="1800" dirty="0" smtClean="0">
                <a:solidFill>
                  <a:schemeClr val="bg1"/>
                </a:solidFill>
              </a:rPr>
              <a:t>, 8/96.)</a:t>
            </a:r>
            <a:endParaRPr lang="tr-TR" kern="0" dirty="0" smtClean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1. Kader ve Kaza İnancı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12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8478605" y="913298"/>
            <a:ext cx="1633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(</a:t>
            </a:r>
            <a:r>
              <a:rPr lang="tr-TR" dirty="0" err="1" smtClean="0"/>
              <a:t>Furkân</a:t>
            </a:r>
            <a:r>
              <a:rPr lang="tr-TR" dirty="0" smtClean="0"/>
              <a:t>, 25/2)</a:t>
            </a:r>
            <a:endParaRPr lang="tr-T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9000"/>
                    </a14:imgEffect>
                    <a14:imgEffect>
                      <a14:colorTemperature colorTemp="7500"/>
                    </a14:imgEffect>
                    <a14:imgEffect>
                      <a14:saturation sat="121000"/>
                    </a14:imgEffect>
                    <a14:imgEffect>
                      <a14:brightnessContrast bright="6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87" y="2340150"/>
            <a:ext cx="2592363" cy="438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777" y="1332037"/>
            <a:ext cx="4703095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5-Nokta Yıldız 6"/>
          <p:cNvSpPr/>
          <p:nvPr/>
        </p:nvSpPr>
        <p:spPr>
          <a:xfrm>
            <a:off x="9400331" y="2020589"/>
            <a:ext cx="209673" cy="21602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386" y="-70363"/>
            <a:ext cx="688964" cy="83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3827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İçerik Yer Tutucusu 1"/>
          <p:cNvSpPr txBox="1">
            <a:spLocks/>
          </p:cNvSpPr>
          <p:nvPr/>
        </p:nvSpPr>
        <p:spPr bwMode="auto">
          <a:xfrm>
            <a:off x="147471" y="804538"/>
            <a:ext cx="5973284" cy="5923595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b="1" kern="0" dirty="0" smtClean="0">
                <a:solidFill>
                  <a:srgbClr val="FFFF00"/>
                </a:solidFill>
                <a:latin typeface="Arial"/>
              </a:rPr>
              <a:t>Kaza (Sözlükte):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Hükmetmek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, emretmek, yaratmak ve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gerçekleştirmek...</a:t>
            </a:r>
            <a:endParaRPr lang="tr-TR" sz="2800" kern="0" dirty="0">
              <a:solidFill>
                <a:schemeClr val="bg1"/>
              </a:solidFill>
              <a:latin typeface="Arial"/>
            </a:endParaRPr>
          </a:p>
          <a:p>
            <a:r>
              <a:rPr lang="tr-TR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Terim olarak </a:t>
            </a:r>
            <a:r>
              <a:rPr lang="tr-TR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kaza: </a:t>
            </a:r>
            <a:endParaRPr lang="tr-TR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r>
              <a:rPr lang="tr-TR" sz="2800" b="1" kern="0" dirty="0" smtClean="0">
                <a:solidFill>
                  <a:srgbClr val="FF00FF"/>
                </a:solidFill>
                <a:latin typeface="Arial"/>
              </a:rPr>
              <a:t>Ezel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de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bilinen ve takdir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edilenin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, </a:t>
            </a:r>
            <a:endParaRPr lang="tr-TR" sz="2800" kern="0" dirty="0" smtClean="0">
              <a:solidFill>
                <a:schemeClr val="bg1"/>
              </a:solidFill>
              <a:latin typeface="Arial"/>
            </a:endParaRPr>
          </a:p>
          <a:p>
            <a:r>
              <a:rPr lang="tr-TR" sz="2800" b="1" kern="0" dirty="0" smtClean="0">
                <a:solidFill>
                  <a:srgbClr val="FF00FF"/>
                </a:solidFill>
                <a:latin typeface="Arial"/>
              </a:rPr>
              <a:t>zamanı </a:t>
            </a:r>
            <a:r>
              <a:rPr lang="tr-TR" sz="2800" b="1" kern="0" dirty="0">
                <a:solidFill>
                  <a:srgbClr val="FF00FF"/>
                </a:solidFill>
                <a:latin typeface="Arial"/>
              </a:rPr>
              <a:t>ve yeri geldiğinde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Allah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tarafından </a:t>
            </a:r>
            <a:r>
              <a:rPr lang="tr-TR" sz="2800" b="1" kern="0" dirty="0" smtClean="0">
                <a:solidFill>
                  <a:schemeClr val="bg1"/>
                </a:solidFill>
                <a:latin typeface="Arial"/>
              </a:rPr>
              <a:t>yaratılması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... </a:t>
            </a:r>
          </a:p>
          <a:p>
            <a:r>
              <a:rPr lang="tr-TR" sz="2800" b="1" kern="0" dirty="0" smtClean="0">
                <a:solidFill>
                  <a:srgbClr val="FFFF00"/>
                </a:solidFill>
                <a:latin typeface="Arial"/>
              </a:rPr>
              <a:t>Misal: 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“Su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100 derecede kaynar.”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kuralı kader 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100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dereceye ulaşan suyun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kaynaması kaza...</a:t>
            </a:r>
            <a:endParaRPr lang="tr-TR" kern="0" dirty="0" smtClean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2" y="3470044"/>
            <a:ext cx="3783839" cy="3258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100"/>
                    </a14:imgEffect>
                    <a14:imgEffect>
                      <a14:saturation sat="116000"/>
                    </a14:imgEffect>
                    <a14:imgEffect>
                      <a14:brightnessContrast bright="5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87" y="804538"/>
            <a:ext cx="4176463" cy="254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1. Kader ve Kaza İnancı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12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11" y="-70364"/>
            <a:ext cx="576139" cy="69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538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813"/>
            <a:ext cx="10801350" cy="642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801350" cy="73802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3247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1. Kader ve Kaza İnancı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12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0" y="6476343"/>
            <a:ext cx="742480" cy="364195"/>
          </a:xfrm>
        </p:spPr>
        <p:txBody>
          <a:bodyPr/>
          <a:lstStyle/>
          <a:p>
            <a:fld id="{602E82E1-0BC5-4A87-AE09-773CC5408758}" type="datetime10">
              <a:rPr lang="tr-TR" b="1" smtClean="0">
                <a:solidFill>
                  <a:schemeClr val="tx1"/>
                </a:solidFill>
              </a:rPr>
              <a:pPr/>
              <a:t>20:30</a:t>
            </a:fld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555" y="-70364"/>
            <a:ext cx="804795" cy="97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2000"/>
                    </a14:imgEffect>
                    <a14:imgEffect>
                      <a14:colorTemperature colorTemp="7700"/>
                    </a14:imgEffect>
                    <a14:imgEffect>
                      <a14:saturation sat="138000"/>
                    </a14:imgEffect>
                    <a14:imgEffect>
                      <a14:brightnessContrast bright="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15" y="909400"/>
            <a:ext cx="4320480" cy="291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9002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colorTemperature colorTemp="7900"/>
                    </a14:imgEffect>
                    <a14:imgEffect>
                      <a14:saturation sat="125000"/>
                    </a14:imgEffect>
                    <a14:imgEffect>
                      <a14:brightnessContrast bright="8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771" y="899988"/>
            <a:ext cx="4536579" cy="583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İçerik Yer Tutucusu 1"/>
          <p:cNvSpPr txBox="1">
            <a:spLocks/>
          </p:cNvSpPr>
          <p:nvPr/>
        </p:nvSpPr>
        <p:spPr bwMode="auto">
          <a:xfrm>
            <a:off x="147471" y="804538"/>
            <a:ext cx="5973284" cy="5923595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b="1" kern="0" dirty="0" smtClean="0">
                <a:solidFill>
                  <a:srgbClr val="FFFF00"/>
                </a:solidFill>
                <a:latin typeface="Arial"/>
              </a:rPr>
              <a:t>Kaza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kelimesi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Kur’an-ı Kerim’de Yüce Allah’ın varlıklara karşı </a:t>
            </a:r>
            <a:r>
              <a:rPr lang="tr-TR" sz="2800" b="1" kern="0" dirty="0">
                <a:solidFill>
                  <a:srgbClr val="FF00FF"/>
                </a:solidFill>
                <a:latin typeface="Arial"/>
              </a:rPr>
              <a:t>karar, emir ve </a:t>
            </a:r>
            <a:r>
              <a:rPr lang="tr-TR" sz="2800" b="1" kern="0" dirty="0" smtClean="0">
                <a:solidFill>
                  <a:srgbClr val="FF00FF"/>
                </a:solidFill>
                <a:latin typeface="Arial"/>
              </a:rPr>
              <a:t>fiillerini ifade eder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. </a:t>
            </a:r>
          </a:p>
          <a:p>
            <a:r>
              <a:rPr lang="tr-TR" sz="2800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«Böylece </a:t>
            </a:r>
            <a:r>
              <a:rPr lang="tr-TR" sz="2800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onları, iki günde (iki evrede) yedi </a:t>
            </a:r>
            <a:r>
              <a:rPr lang="tr-TR" sz="2800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gök olarak </a:t>
            </a:r>
            <a:r>
              <a:rPr lang="tr-TR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yarattı </a:t>
            </a:r>
            <a:r>
              <a:rPr lang="tr-TR" sz="2800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ve her göğe kendi işini </a:t>
            </a:r>
            <a:r>
              <a:rPr lang="tr-TR" sz="2800" b="1" kern="0" dirty="0">
                <a:solidFill>
                  <a:srgbClr val="E0E9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bildirdi</a:t>
            </a:r>
            <a:r>
              <a:rPr lang="tr-TR" sz="2800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 </a:t>
            </a:r>
            <a:endParaRPr lang="tr-TR" sz="2800" b="1" kern="0" dirty="0" smtClean="0">
              <a:solidFill>
                <a:srgbClr val="66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r>
              <a:rPr lang="tr-TR" sz="2800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En </a:t>
            </a:r>
            <a:r>
              <a:rPr lang="tr-TR" sz="2800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yakın göğü kandillerle </a:t>
            </a:r>
            <a:r>
              <a:rPr lang="tr-TR" sz="2800" b="1" kern="0" dirty="0" smtClean="0">
                <a:solidFill>
                  <a:srgbClr val="E0E9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süsledik ve </a:t>
            </a:r>
            <a:r>
              <a:rPr lang="tr-TR" sz="2800" b="1" kern="0" dirty="0">
                <a:solidFill>
                  <a:srgbClr val="E0E9F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onu koruduk</a:t>
            </a:r>
            <a:r>
              <a:rPr lang="tr-TR" sz="2800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 </a:t>
            </a:r>
            <a:endParaRPr lang="tr-TR" sz="2800" b="1" kern="0" dirty="0" smtClean="0">
              <a:solidFill>
                <a:srgbClr val="66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r>
              <a:rPr lang="tr-TR" sz="2800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İşte </a:t>
            </a:r>
            <a:r>
              <a:rPr lang="tr-TR" sz="2800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bu, mutlak güç sahibi ve hakkıyla bilen </a:t>
            </a:r>
            <a:r>
              <a:rPr lang="tr-TR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Allah’ın takdiridir</a:t>
            </a:r>
            <a:r>
              <a:rPr lang="tr-TR" sz="2800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.»</a:t>
            </a:r>
          </a:p>
          <a:p>
            <a:r>
              <a:rPr lang="tr-TR" sz="2000" kern="0" dirty="0" smtClean="0">
                <a:solidFill>
                  <a:schemeClr val="bg1"/>
                </a:solidFill>
                <a:latin typeface="Arial"/>
              </a:rPr>
              <a:t>(Fussilet, 41/12)</a:t>
            </a:r>
            <a:endParaRPr lang="tr-TR" sz="2400" kern="0" dirty="0" smtClean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1. Kader ve Kaza İnancı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13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203" y="-70363"/>
            <a:ext cx="648147" cy="78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869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242" y="176757"/>
            <a:ext cx="2307009" cy="626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39998" y="176757"/>
            <a:ext cx="4104455" cy="576064"/>
          </a:xfrm>
          <a:prstGeom prst="rect">
            <a:avLst/>
          </a:prstGeom>
          <a:solidFill>
            <a:schemeClr val="tx1">
              <a:alpha val="45000"/>
            </a:schemeClr>
          </a:solidFill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1. Kader ve Kaza İnancı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0" y="6476343"/>
            <a:ext cx="742480" cy="364195"/>
          </a:xfrm>
        </p:spPr>
        <p:txBody>
          <a:bodyPr/>
          <a:lstStyle/>
          <a:p>
            <a:fld id="{602E82E1-0BC5-4A87-AE09-773CC5408758}" type="datetime10">
              <a:rPr lang="tr-TR" b="1" smtClean="0">
                <a:solidFill>
                  <a:schemeClr val="tx1"/>
                </a:solidFill>
              </a:rPr>
              <a:pPr/>
              <a:t>20:30</a:t>
            </a:fld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3000"/>
                    </a14:imgEffect>
                    <a14:imgEffect>
                      <a14:colorTemperature colorTemp="6900"/>
                    </a14:imgEffect>
                    <a14:imgEffect>
                      <a14:saturation sat="124000"/>
                    </a14:imgEffect>
                    <a14:imgEffect>
                      <a14:brightnessContrast bright="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23" y="1031534"/>
            <a:ext cx="7560840" cy="5413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atlama 2 3"/>
          <p:cNvSpPr/>
          <p:nvPr/>
        </p:nvSpPr>
        <p:spPr>
          <a:xfrm>
            <a:off x="6336778" y="14618"/>
            <a:ext cx="2149685" cy="1884679"/>
          </a:xfrm>
          <a:prstGeom prst="irregularSeal2">
            <a:avLst/>
          </a:prstGeom>
          <a:solidFill>
            <a:schemeClr val="bg1"/>
          </a:solidFill>
          <a:ln w="38100" cmpd="tri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NOT</a:t>
            </a:r>
            <a:endParaRPr lang="tr-TR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4386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989"/>
            <a:ext cx="1080135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1. Kader ve Kaza İnancı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13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0" y="6476343"/>
            <a:ext cx="742480" cy="364195"/>
          </a:xfrm>
        </p:spPr>
        <p:txBody>
          <a:bodyPr/>
          <a:lstStyle/>
          <a:p>
            <a:fld id="{602E82E1-0BC5-4A87-AE09-773CC5408758}" type="datetime10">
              <a:rPr lang="tr-TR" b="1" smtClean="0">
                <a:solidFill>
                  <a:schemeClr val="tx1"/>
                </a:solidFill>
              </a:rPr>
              <a:pPr/>
              <a:t>20:30</a:t>
            </a:fld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4" name="Kayıtlı 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2606" y="113613"/>
            <a:ext cx="609600" cy="609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203" y="-70363"/>
            <a:ext cx="648147" cy="78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5036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2000"/>
                    </a14:imgEffect>
                    <a14:imgEffect>
                      <a14:colorTemperature colorTemp="7400"/>
                    </a14:imgEffect>
                    <a14:imgEffect>
                      <a14:saturation sat="111000"/>
                    </a14:imgEffect>
                    <a14:imgEffect>
                      <a14:brightnessContrast bright="6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723" y="804537"/>
            <a:ext cx="4824536" cy="3357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İçerik Yer Tutucusu 1"/>
          <p:cNvSpPr txBox="1">
            <a:spLocks/>
          </p:cNvSpPr>
          <p:nvPr/>
        </p:nvSpPr>
        <p:spPr bwMode="auto">
          <a:xfrm>
            <a:off x="45871" y="804538"/>
            <a:ext cx="5642836" cy="592359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2800" b="1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HADİS:</a:t>
            </a:r>
            <a:r>
              <a:rPr lang="tr-TR" sz="2800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Cibril hadisi … 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Kadere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imanı, iman esasları arasında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saymış.</a:t>
            </a:r>
            <a:endParaRPr lang="tr-TR" sz="2800" kern="0" dirty="0">
              <a:solidFill>
                <a:schemeClr val="bg1"/>
              </a:solidFill>
              <a:latin typeface="Arial"/>
            </a:endParaRP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Cebrail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(</a:t>
            </a:r>
            <a:r>
              <a:rPr lang="tr-TR" sz="2800" kern="0" dirty="0" err="1">
                <a:solidFill>
                  <a:schemeClr val="bg1"/>
                </a:solidFill>
                <a:latin typeface="Arial"/>
              </a:rPr>
              <a:t>a.s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) </a:t>
            </a:r>
            <a:r>
              <a:rPr lang="tr-TR" sz="2800" kern="0" dirty="0" smtClean="0">
                <a:solidFill>
                  <a:srgbClr val="FFFF00"/>
                </a:solidFill>
                <a:latin typeface="Arial"/>
              </a:rPr>
              <a:t>“</a:t>
            </a:r>
            <a:r>
              <a:rPr lang="tr-TR" sz="2800" kern="0" dirty="0">
                <a:solidFill>
                  <a:srgbClr val="FFFF00"/>
                </a:solidFill>
                <a:latin typeface="Arial"/>
              </a:rPr>
              <a:t>Bana iman </a:t>
            </a:r>
            <a:r>
              <a:rPr lang="tr-TR" sz="2800" kern="0" dirty="0" smtClean="0">
                <a:solidFill>
                  <a:srgbClr val="FFFF00"/>
                </a:solidFill>
                <a:latin typeface="Arial"/>
              </a:rPr>
              <a:t>hakkında bilgi </a:t>
            </a:r>
            <a:r>
              <a:rPr lang="tr-TR" sz="2800" kern="0" dirty="0">
                <a:solidFill>
                  <a:srgbClr val="FFFF00"/>
                </a:solidFill>
                <a:latin typeface="Arial"/>
              </a:rPr>
              <a:t>ver.”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deyince </a:t>
            </a:r>
            <a:r>
              <a:rPr lang="tr-TR" sz="2800" kern="0" dirty="0" err="1" smtClean="0">
                <a:solidFill>
                  <a:schemeClr val="bg1"/>
                </a:solidFill>
                <a:latin typeface="Arial"/>
              </a:rPr>
              <a:t>Resûlullah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 (</a:t>
            </a:r>
            <a:r>
              <a:rPr lang="tr-TR" sz="2800" kern="0" dirty="0" err="1" smtClean="0">
                <a:solidFill>
                  <a:schemeClr val="bg1"/>
                </a:solidFill>
                <a:latin typeface="Arial"/>
              </a:rPr>
              <a:t>s.a.v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.) : </a:t>
            </a:r>
          </a:p>
          <a:p>
            <a:r>
              <a:rPr lang="tr-TR" sz="2800" b="1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«Allah’a</a:t>
            </a:r>
            <a:r>
              <a:rPr lang="tr-TR" sz="2800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, meleklerine, </a:t>
            </a:r>
            <a:r>
              <a:rPr lang="tr-TR" sz="2800" b="1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kitaplarına, peygamberlerine </a:t>
            </a:r>
            <a:r>
              <a:rPr lang="tr-TR" sz="2800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ve </a:t>
            </a:r>
            <a:r>
              <a:rPr lang="tr-TR" sz="2800" b="1" kern="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âhiret</a:t>
            </a:r>
            <a:r>
              <a:rPr lang="tr-TR" sz="2800" b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gününe iman etmendir. Keza hayrı ve şerriyle kadere inanmandır</a:t>
            </a:r>
            <a:r>
              <a:rPr lang="tr-TR" sz="2800" b="1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.»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cevabını vermiş</a:t>
            </a:r>
            <a:r>
              <a:rPr lang="tr-TR" sz="2800" b="1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</a:t>
            </a:r>
          </a:p>
          <a:p>
            <a:r>
              <a:rPr lang="tr-TR" sz="1800" kern="0" dirty="0" smtClean="0">
                <a:solidFill>
                  <a:schemeClr val="bg1"/>
                </a:solidFill>
                <a:latin typeface="Arial"/>
              </a:rPr>
              <a:t>(</a:t>
            </a:r>
            <a:r>
              <a:rPr lang="tr-TR" sz="1800" kern="0" dirty="0">
                <a:solidFill>
                  <a:schemeClr val="bg1"/>
                </a:solidFill>
                <a:latin typeface="Arial"/>
              </a:rPr>
              <a:t>Müslim, İman, 1; </a:t>
            </a:r>
            <a:r>
              <a:rPr lang="tr-TR" sz="1800" kern="0" dirty="0" err="1">
                <a:solidFill>
                  <a:schemeClr val="bg1"/>
                </a:solidFill>
                <a:latin typeface="Arial"/>
              </a:rPr>
              <a:t>Ebû</a:t>
            </a:r>
            <a:r>
              <a:rPr lang="tr-TR" sz="1800" kern="0" dirty="0">
                <a:solidFill>
                  <a:schemeClr val="bg1"/>
                </a:solidFill>
                <a:latin typeface="Arial"/>
              </a:rPr>
              <a:t> </a:t>
            </a:r>
            <a:r>
              <a:rPr lang="tr-TR" sz="1800" kern="0" dirty="0" err="1">
                <a:solidFill>
                  <a:schemeClr val="bg1"/>
                </a:solidFill>
                <a:latin typeface="Arial"/>
              </a:rPr>
              <a:t>Dâvûd</a:t>
            </a:r>
            <a:r>
              <a:rPr lang="tr-TR" sz="1800" kern="0" dirty="0">
                <a:solidFill>
                  <a:schemeClr val="bg1"/>
                </a:solidFill>
                <a:latin typeface="Arial"/>
              </a:rPr>
              <a:t>, Sünnet, 15)</a:t>
            </a:r>
            <a:endParaRPr lang="tr-TR" sz="2400" kern="0" dirty="0" smtClean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1. Kader ve Kaza İnancı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13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0" y="6476343"/>
            <a:ext cx="742480" cy="364195"/>
          </a:xfrm>
        </p:spPr>
        <p:txBody>
          <a:bodyPr/>
          <a:lstStyle/>
          <a:p>
            <a:fld id="{602E82E1-0BC5-4A87-AE09-773CC5408758}" type="datetime10">
              <a:rPr lang="tr-TR" b="1" smtClean="0">
                <a:solidFill>
                  <a:schemeClr val="tx1"/>
                </a:solidFill>
              </a:rPr>
              <a:pPr/>
              <a:t>20:30</a:t>
            </a:fld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2000"/>
                    </a14:imgEffect>
                    <a14:imgEffect>
                      <a14:colorTemperature colorTemp="7400"/>
                    </a14:imgEffect>
                    <a14:imgEffect>
                      <a14:saturation sat="117000"/>
                    </a14:imgEffect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723" y="4500388"/>
            <a:ext cx="4824536" cy="211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04" y="-70364"/>
            <a:ext cx="650946" cy="7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691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1000"/>
                    </a14:imgEffect>
                    <a14:imgEffect>
                      <a14:colorTemperature colorTemp="7400"/>
                    </a14:imgEffect>
                    <a14:imgEffect>
                      <a14:saturation sat="110000"/>
                    </a14:imgEffect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10797562" cy="5659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1. Kader ve Kaza İnancı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13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0" y="6476343"/>
            <a:ext cx="742480" cy="364195"/>
          </a:xfrm>
        </p:spPr>
        <p:txBody>
          <a:bodyPr/>
          <a:lstStyle/>
          <a:p>
            <a:fld id="{602E82E1-0BC5-4A87-AE09-773CC5408758}" type="datetime10">
              <a:rPr lang="tr-TR" b="1" smtClean="0">
                <a:solidFill>
                  <a:schemeClr val="tx1"/>
                </a:solidFill>
              </a:rPr>
              <a:pPr/>
              <a:t>20:30</a:t>
            </a:fld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04" y="-70364"/>
            <a:ext cx="650946" cy="7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9961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İçerik Yer Tutucusu 1"/>
          <p:cNvSpPr txBox="1">
            <a:spLocks/>
          </p:cNvSpPr>
          <p:nvPr/>
        </p:nvSpPr>
        <p:spPr bwMode="auto">
          <a:xfrm>
            <a:off x="216100" y="804537"/>
            <a:ext cx="4176463" cy="344847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b="1" kern="0" dirty="0" smtClean="0">
                <a:solidFill>
                  <a:srgbClr val="FFFF00"/>
                </a:solidFill>
                <a:latin typeface="Arial"/>
              </a:rPr>
              <a:t>ÖLÇÜ-DÜZEN: 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Evrende var olan her şey </a:t>
            </a:r>
            <a:r>
              <a:rPr lang="tr-TR" sz="2800" b="1" kern="0" dirty="0" smtClean="0">
                <a:solidFill>
                  <a:srgbClr val="00B050"/>
                </a:solidFill>
                <a:latin typeface="Arial"/>
              </a:rPr>
              <a:t>Allah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’ın (</a:t>
            </a:r>
            <a:r>
              <a:rPr lang="tr-TR" sz="2800" kern="0" dirty="0" err="1" smtClean="0">
                <a:solidFill>
                  <a:schemeClr val="bg1"/>
                </a:solidFill>
                <a:latin typeface="Arial"/>
              </a:rPr>
              <a:t>c.c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.) </a:t>
            </a:r>
            <a:r>
              <a:rPr lang="tr-TR" sz="2800" kern="0" dirty="0" smtClean="0">
                <a:solidFill>
                  <a:srgbClr val="FFFF00"/>
                </a:solidFill>
                <a:latin typeface="Arial"/>
              </a:rPr>
              <a:t>yaratmasıyla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oluşmuştur. 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Bu </a:t>
            </a:r>
            <a:r>
              <a:rPr lang="tr-TR" sz="2800" kern="0" dirty="0" smtClean="0">
                <a:solidFill>
                  <a:srgbClr val="FFFF00"/>
                </a:solidFill>
                <a:latin typeface="Arial"/>
              </a:rPr>
              <a:t>yaratma planlı ve ölçülü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dür. </a:t>
            </a:r>
            <a:endParaRPr lang="tr-TR" sz="2400" kern="0" dirty="0" smtClean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1" name="İçerik Yer Tutucusu 1"/>
          <p:cNvSpPr txBox="1">
            <a:spLocks/>
          </p:cNvSpPr>
          <p:nvPr/>
        </p:nvSpPr>
        <p:spPr bwMode="auto">
          <a:xfrm>
            <a:off x="216099" y="4500389"/>
            <a:ext cx="10369151" cy="22322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00050" lvl="1" indent="0">
              <a:buNone/>
            </a:pP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O, yedi göğü tabaka </a:t>
            </a:r>
            <a:r>
              <a:rPr lang="tr-TR" b="1" kern="0" dirty="0" err="1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tabaka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yaratandır. </a:t>
            </a:r>
            <a:endParaRPr lang="tr-TR" b="1" kern="0" dirty="0" smtClean="0">
              <a:solidFill>
                <a:srgbClr val="66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marL="400050" lvl="1" indent="0">
              <a:buNone/>
            </a:pPr>
            <a:r>
              <a:rPr lang="tr-TR" b="1" kern="0" dirty="0" err="1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Rahmân’ın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yaratışında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hiçbir uyumsuzluk göremezsin. </a:t>
            </a:r>
            <a:endParaRPr lang="tr-TR" b="1" kern="0" dirty="0" smtClean="0">
              <a:solidFill>
                <a:srgbClr val="66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marL="400050" lvl="1" indent="0">
              <a:buNone/>
            </a:pP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Bir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kere daha bak! </a:t>
            </a:r>
            <a:endParaRPr lang="tr-TR" b="1" kern="0" dirty="0" smtClean="0">
              <a:solidFill>
                <a:srgbClr val="66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marL="400050" lvl="1" indent="0">
              <a:buNone/>
            </a:pP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Hiçbir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çatlak ve 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düzensizlik görüyor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musun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?.»</a:t>
            </a:r>
            <a:endParaRPr lang="tr-TR" sz="2400" kern="0" dirty="0" smtClean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Allah Her Şeyi Bir Ölçüye Göre Yaratmıştır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14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9000"/>
                    </a14:imgEffect>
                    <a14:imgEffect>
                      <a14:colorTemperature colorTemp="7200"/>
                    </a14:imgEffect>
                    <a14:imgEffect>
                      <a14:saturation sat="124000"/>
                    </a14:imgEffect>
                    <a14:imgEffect>
                      <a14:brightnessContrast bright="6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579" y="899989"/>
            <a:ext cx="6048672" cy="298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9054062" y="3883675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(Mülk, </a:t>
            </a:r>
            <a:r>
              <a:rPr lang="tr-TR" dirty="0" smtClean="0"/>
              <a:t>67/3)</a:t>
            </a:r>
            <a:endParaRPr lang="tr-TR" dirty="0"/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04" y="-70364"/>
            <a:ext cx="650946" cy="7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5177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İçerik Yer Tutucusu 1"/>
          <p:cNvSpPr txBox="1">
            <a:spLocks/>
          </p:cNvSpPr>
          <p:nvPr/>
        </p:nvSpPr>
        <p:spPr bwMode="auto">
          <a:xfrm>
            <a:off x="6264771" y="804537"/>
            <a:ext cx="4320479" cy="275974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tr-TR" sz="500" b="1" kern="0" dirty="0" smtClean="0">
              <a:solidFill>
                <a:srgbClr val="FFFF00"/>
              </a:solidFill>
              <a:latin typeface="Arial"/>
            </a:endParaRPr>
          </a:p>
          <a:p>
            <a:r>
              <a:rPr lang="tr-TR" b="1" kern="0" dirty="0" err="1" smtClean="0">
                <a:solidFill>
                  <a:srgbClr val="FFFF00"/>
                </a:solidFill>
                <a:latin typeface="Arial"/>
              </a:rPr>
              <a:t>Ahenkin</a:t>
            </a:r>
            <a:r>
              <a:rPr lang="tr-TR" b="1" kern="0" dirty="0" smtClean="0">
                <a:solidFill>
                  <a:srgbClr val="FFFF00"/>
                </a:solidFill>
                <a:latin typeface="Arial"/>
              </a:rPr>
              <a:t> Sürmesi: 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Allah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(</a:t>
            </a:r>
            <a:r>
              <a:rPr lang="tr-TR" sz="2800" kern="0" dirty="0" err="1">
                <a:solidFill>
                  <a:schemeClr val="bg1"/>
                </a:solidFill>
                <a:latin typeface="Arial"/>
              </a:rPr>
              <a:t>c.c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.)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evrendeki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düzenin </a:t>
            </a:r>
            <a:r>
              <a:rPr lang="tr-TR" sz="2800" b="1" kern="0" dirty="0">
                <a:solidFill>
                  <a:srgbClr val="FF00FF"/>
                </a:solidFill>
                <a:latin typeface="Arial"/>
              </a:rPr>
              <a:t>ahenk içinde devam </a:t>
            </a:r>
            <a:r>
              <a:rPr lang="tr-TR" sz="2800" b="1" kern="0" dirty="0" smtClean="0">
                <a:solidFill>
                  <a:srgbClr val="FF00FF"/>
                </a:solidFill>
                <a:latin typeface="Arial"/>
              </a:rPr>
              <a:t>etmesini de </a:t>
            </a:r>
            <a:r>
              <a:rPr lang="tr-TR" sz="2800" b="1" kern="0" dirty="0">
                <a:solidFill>
                  <a:srgbClr val="FF00FF"/>
                </a:solidFill>
                <a:latin typeface="Arial"/>
              </a:rPr>
              <a:t>sağlamaktadır.</a:t>
            </a:r>
            <a:endParaRPr lang="tr-TR" sz="2400" b="1" kern="0" dirty="0" smtClean="0">
              <a:solidFill>
                <a:srgbClr val="FF00FF"/>
              </a:solidFill>
              <a:latin typeface="Arial"/>
            </a:endParaRPr>
          </a:p>
        </p:txBody>
      </p:sp>
      <p:sp>
        <p:nvSpPr>
          <p:cNvPr id="11" name="İçerik Yer Tutucusu 1"/>
          <p:cNvSpPr txBox="1">
            <a:spLocks/>
          </p:cNvSpPr>
          <p:nvPr/>
        </p:nvSpPr>
        <p:spPr bwMode="auto">
          <a:xfrm>
            <a:off x="216099" y="3708301"/>
            <a:ext cx="10369151" cy="302433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08000" lvl="1" indent="0">
              <a:spcBef>
                <a:spcPts val="0"/>
              </a:spcBef>
              <a:buNone/>
            </a:pP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«Biz 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yeryüzünü bir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döşek, dağları da onun için birer kazık kılmadık mı? Sizi çift </a:t>
            </a:r>
            <a:r>
              <a:rPr lang="tr-TR" b="1" kern="0" dirty="0" err="1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çift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yarattık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, uykunuzu dinlenme vakti kıldık, geceyi bir örtü yaptık, gündüzü 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geçimi sağlama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vakti kıldık, üstünüze yedi kat sağlam gök bina ettik, parlak 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ışık veren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güneşi var ettik, taneler, bitkiler ve ağaçları sarmaş dolaş bahçeler 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yetiştirmek için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yoğunlaşmış bulutlardan bol yağmur indirdik.»</a:t>
            </a:r>
            <a:endParaRPr lang="tr-TR" sz="2400" kern="0" dirty="0" smtClean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Allah Her Şeyi Bir Ölçüye Göre Yaratmıştır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14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6624517" y="636330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(</a:t>
            </a:r>
            <a:r>
              <a:rPr lang="tr-TR" dirty="0" err="1" smtClean="0">
                <a:solidFill>
                  <a:schemeClr val="bg1"/>
                </a:solidFill>
              </a:rPr>
              <a:t>Nebe</a:t>
            </a:r>
            <a:r>
              <a:rPr lang="tr-TR" dirty="0" smtClean="0">
                <a:solidFill>
                  <a:schemeClr val="bg1"/>
                </a:solidFill>
              </a:rPr>
              <a:t>, 78/6-16)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0"/>
                    </a14:imgEffect>
                    <a14:imgEffect>
                      <a14:colorTemperature colorTemp="7800"/>
                    </a14:imgEffect>
                    <a14:imgEffect>
                      <a14:saturation sat="124000"/>
                    </a14:imgEffect>
                    <a14:imgEffect>
                      <a14:brightnessContrast bright="8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47" y="804537"/>
            <a:ext cx="5594858" cy="290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555" y="-70364"/>
            <a:ext cx="804795" cy="97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5632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İçerik Yer Tutucusu 1"/>
          <p:cNvSpPr txBox="1">
            <a:spLocks/>
          </p:cNvSpPr>
          <p:nvPr/>
        </p:nvSpPr>
        <p:spPr bwMode="auto">
          <a:xfrm>
            <a:off x="216099" y="899989"/>
            <a:ext cx="3672407" cy="30772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2800" b="1" kern="0" dirty="0" smtClean="0">
                <a:solidFill>
                  <a:srgbClr val="00B050"/>
                </a:solidFill>
                <a:latin typeface="Arial"/>
              </a:rPr>
              <a:t>Allah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’ın </a:t>
            </a:r>
            <a:r>
              <a:rPr lang="tr-TR" sz="2800" b="1" kern="0" dirty="0" smtClean="0">
                <a:solidFill>
                  <a:srgbClr val="FFFF00"/>
                </a:solidFill>
                <a:latin typeface="Arial"/>
              </a:rPr>
              <a:t>her şeyi bir ölçüye ve düzene göre yarattı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ğının örnekleri herkesin anlayacağı derecede açık. </a:t>
            </a:r>
          </a:p>
          <a:p>
            <a:endParaRPr lang="tr-TR" sz="2400" kern="0" dirty="0" smtClean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1" name="İçerik Yer Tutucusu 1"/>
          <p:cNvSpPr txBox="1">
            <a:spLocks/>
          </p:cNvSpPr>
          <p:nvPr/>
        </p:nvSpPr>
        <p:spPr bwMode="auto">
          <a:xfrm>
            <a:off x="309248" y="4153159"/>
            <a:ext cx="10182853" cy="243546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2800" b="1" kern="0" dirty="0" smtClean="0">
                <a:solidFill>
                  <a:srgbClr val="FF00FF"/>
                </a:solidFill>
                <a:latin typeface="Arial"/>
              </a:rPr>
              <a:t>İnsanın mükemmel yaratılışı: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Sadece </a:t>
            </a:r>
            <a:r>
              <a:rPr lang="tr-TR" b="1" kern="0" dirty="0" smtClean="0">
                <a:solidFill>
                  <a:srgbClr val="FFFF00"/>
                </a:solidFill>
                <a:latin typeface="Arial"/>
              </a:rPr>
              <a:t>beş </a:t>
            </a:r>
            <a:r>
              <a:rPr lang="tr-TR" b="1" kern="0" dirty="0">
                <a:solidFill>
                  <a:srgbClr val="FFFF00"/>
                </a:solidFill>
                <a:latin typeface="Arial"/>
              </a:rPr>
              <a:t>duyu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organı bile insanın ne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kadar mükemmel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olduğunu göstermektedir.</a:t>
            </a:r>
          </a:p>
          <a:p>
            <a:r>
              <a:rPr lang="tr-TR" sz="2800" kern="0" dirty="0">
                <a:solidFill>
                  <a:schemeClr val="bg1"/>
                </a:solidFill>
                <a:latin typeface="Arial"/>
              </a:rPr>
              <a:t>İnsan dış dünyayı </a:t>
            </a:r>
            <a:r>
              <a:rPr lang="tr-TR" sz="2800" kern="0" dirty="0">
                <a:solidFill>
                  <a:srgbClr val="FFFF00"/>
                </a:solidFill>
                <a:latin typeface="Arial"/>
              </a:rPr>
              <a:t>bu </a:t>
            </a:r>
            <a:r>
              <a:rPr lang="tr-TR" sz="2800" kern="0" dirty="0" smtClean="0">
                <a:solidFill>
                  <a:srgbClr val="FFFF00"/>
                </a:solidFill>
                <a:latin typeface="Arial"/>
              </a:rPr>
              <a:t>duyular  arasındaki koordinasyon </a:t>
            </a:r>
            <a:r>
              <a:rPr lang="tr-TR" sz="2800" kern="0" dirty="0">
                <a:solidFill>
                  <a:srgbClr val="FFFF00"/>
                </a:solidFill>
                <a:latin typeface="Arial"/>
              </a:rPr>
              <a:t>ve uyum sayesinde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rahatça hayatını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sürdürebilir</a:t>
            </a:r>
            <a:r>
              <a:rPr lang="tr-TR" sz="2400" kern="0" dirty="0">
                <a:solidFill>
                  <a:schemeClr val="bg1"/>
                </a:solidFill>
                <a:latin typeface="Arial"/>
              </a:rPr>
              <a:t>.</a:t>
            </a:r>
            <a:endParaRPr lang="tr-TR" sz="2400" kern="0" dirty="0" smtClean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Allah Her Şeyi Bir Ölçüye Göre Yaratmıştır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14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3000"/>
                    </a14:imgEffect>
                    <a14:imgEffect>
                      <a14:colorTemperature colorTemp="7300"/>
                    </a14:imgEffect>
                    <a14:imgEffect>
                      <a14:saturation sat="120000"/>
                    </a14:imgEffect>
                    <a14:imgEffect>
                      <a14:brightnessContrast bright="8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547" y="899989"/>
            <a:ext cx="6334497" cy="838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2000"/>
                    </a14:imgEffect>
                    <a14:imgEffect>
                      <a14:colorTemperature colorTemp="7600"/>
                    </a14:imgEffect>
                    <a14:imgEffect>
                      <a14:saturation sat="122000"/>
                    </a14:imgEffect>
                    <a14:imgEffect>
                      <a14:brightnessContrast bright="6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347" y="1965786"/>
            <a:ext cx="3371697" cy="2606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254844" y="3792541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(</a:t>
            </a:r>
            <a:r>
              <a:rPr lang="tr-TR" dirty="0" err="1">
                <a:solidFill>
                  <a:schemeClr val="bg1"/>
                </a:solidFill>
              </a:rPr>
              <a:t>Tîn</a:t>
            </a:r>
            <a:r>
              <a:rPr lang="tr-TR" dirty="0">
                <a:solidFill>
                  <a:schemeClr val="bg1"/>
                </a:solidFill>
              </a:rPr>
              <a:t>, 95/4)</a:t>
            </a:r>
          </a:p>
        </p:txBody>
      </p:sp>
      <p:sp>
        <p:nvSpPr>
          <p:cNvPr id="8" name="Dikdörtgen 7"/>
          <p:cNvSpPr/>
          <p:nvPr/>
        </p:nvSpPr>
        <p:spPr>
          <a:xfrm>
            <a:off x="4240502" y="1906887"/>
            <a:ext cx="28163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«Biz, gerçekten insanı en güzel bir biçimde yarattık.»</a:t>
            </a:r>
            <a:endParaRPr lang="tr-TR" sz="2800" kern="0" dirty="0">
              <a:solidFill>
                <a:srgbClr val="66FF66"/>
              </a:solidFill>
              <a:latin typeface="Arial"/>
            </a:endParaRPr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11" y="-70364"/>
            <a:ext cx="576139" cy="69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3912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İçerik Yer Tutucusu 1"/>
          <p:cNvSpPr txBox="1">
            <a:spLocks/>
          </p:cNvSpPr>
          <p:nvPr/>
        </p:nvSpPr>
        <p:spPr bwMode="auto">
          <a:xfrm>
            <a:off x="5184651" y="3060229"/>
            <a:ext cx="5428877" cy="33843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3600" b="1" kern="0" dirty="0" smtClean="0">
                <a:solidFill>
                  <a:srgbClr val="FF00FF"/>
                </a:solidFill>
                <a:latin typeface="Arial"/>
              </a:rPr>
              <a:t>MİSAL VER:</a:t>
            </a:r>
          </a:p>
          <a:p>
            <a:r>
              <a:rPr lang="tr-TR" sz="2800" b="1" kern="0" dirty="0" smtClean="0">
                <a:solidFill>
                  <a:schemeClr val="bg1"/>
                </a:solidFill>
                <a:latin typeface="Arial"/>
              </a:rPr>
              <a:t>«...Sizi yaratan, size kulaklar, gözler ve kalpler veren O’dur…»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 </a:t>
            </a:r>
            <a:r>
              <a:rPr lang="tr-TR" sz="2000" kern="0" dirty="0" smtClean="0">
                <a:solidFill>
                  <a:schemeClr val="bg1"/>
                </a:solidFill>
                <a:latin typeface="Arial"/>
              </a:rPr>
              <a:t>(Mülk 67/23) </a:t>
            </a:r>
          </a:p>
          <a:p>
            <a:r>
              <a:rPr lang="tr-TR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Yukarıdaki </a:t>
            </a:r>
            <a:r>
              <a:rPr lang="tr-TR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ayetten yola çıkarak </a:t>
            </a:r>
            <a:r>
              <a:rPr lang="tr-TR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insanın mükemmel </a:t>
            </a:r>
            <a:r>
              <a:rPr lang="tr-TR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yaratılışına örnekler veriniz</a:t>
            </a:r>
            <a:endParaRPr lang="tr-TR" sz="2800" b="1" kern="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000" kern="0" dirty="0">
              <a:solidFill>
                <a:srgbClr val="00B0F0"/>
              </a:solidFill>
              <a:latin typeface="Arial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  <a14:imgEffect>
                      <a14:colorTemperature colorTemp="7300"/>
                    </a14:imgEffect>
                    <a14:imgEffect>
                      <a14:saturation sat="113000"/>
                    </a14:imgEffect>
                    <a14:imgEffect>
                      <a14:brightnessContrast bright="6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97" y="1188021"/>
            <a:ext cx="4798967" cy="5280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Allah Her Şeyi Bir Ölçüye Göre Yaratmıştır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14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colorTemperature colorTemp="7600"/>
                    </a14:imgEffect>
                    <a14:imgEffect>
                      <a14:saturation sat="121000"/>
                    </a14:imgEffect>
                    <a14:imgEffect>
                      <a14:brightnessContrast bright="9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579" y="1188021"/>
            <a:ext cx="6076950" cy="1600200"/>
          </a:xfrm>
          <a:prstGeom prst="rect">
            <a:avLst/>
          </a:prstGeom>
          <a:noFill/>
          <a:ln w="25400" cmpd="tri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203" y="-70363"/>
            <a:ext cx="648147" cy="78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5167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İçerik Yer Tutucusu 1"/>
          <p:cNvSpPr txBox="1">
            <a:spLocks/>
          </p:cNvSpPr>
          <p:nvPr/>
        </p:nvSpPr>
        <p:spPr bwMode="auto">
          <a:xfrm>
            <a:off x="5400676" y="899989"/>
            <a:ext cx="5256584" cy="56886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2800" b="1" kern="0" dirty="0" smtClean="0">
                <a:solidFill>
                  <a:srgbClr val="66FF66"/>
                </a:solidFill>
                <a:latin typeface="Arial"/>
              </a:rPr>
              <a:t>«Rabbin </a:t>
            </a:r>
            <a:r>
              <a:rPr lang="tr-TR" sz="2800" b="1" kern="0" dirty="0">
                <a:solidFill>
                  <a:srgbClr val="66FF66"/>
                </a:solidFill>
                <a:latin typeface="Arial"/>
              </a:rPr>
              <a:t>bal arısına: ‘Dağlarda, </a:t>
            </a:r>
            <a:r>
              <a:rPr lang="tr-TR" sz="2800" b="1" kern="0" dirty="0" smtClean="0">
                <a:solidFill>
                  <a:srgbClr val="66FF66"/>
                </a:solidFill>
                <a:latin typeface="Arial"/>
              </a:rPr>
              <a:t>ağaçlarda </a:t>
            </a:r>
            <a:r>
              <a:rPr lang="tr-TR" sz="2800" b="1" kern="0" dirty="0">
                <a:solidFill>
                  <a:srgbClr val="66FF66"/>
                </a:solidFill>
                <a:latin typeface="Arial"/>
              </a:rPr>
              <a:t>ve hazırlanmış kovanlarda yuva edin; sonra her çeşit üründen ye; sonra </a:t>
            </a:r>
            <a:r>
              <a:rPr lang="tr-TR" sz="2800" b="1" kern="0" dirty="0" smtClean="0">
                <a:solidFill>
                  <a:srgbClr val="66FF66"/>
                </a:solidFill>
                <a:latin typeface="Arial"/>
              </a:rPr>
              <a:t>da Rabbinin </a:t>
            </a:r>
            <a:r>
              <a:rPr lang="tr-TR" sz="2800" b="1" kern="0" dirty="0">
                <a:solidFill>
                  <a:srgbClr val="66FF66"/>
                </a:solidFill>
                <a:latin typeface="Arial"/>
              </a:rPr>
              <a:t>işlemen için gösterdiği yollardan yürü’ diye </a:t>
            </a:r>
            <a:r>
              <a:rPr lang="tr-TR" sz="2800" b="1" kern="0" dirty="0" err="1">
                <a:solidFill>
                  <a:srgbClr val="66FF66"/>
                </a:solidFill>
                <a:latin typeface="Arial"/>
              </a:rPr>
              <a:t>vahyetti</a:t>
            </a:r>
            <a:r>
              <a:rPr lang="tr-TR" sz="2800" b="1" kern="0" dirty="0" smtClean="0">
                <a:solidFill>
                  <a:srgbClr val="66FF66"/>
                </a:solidFill>
                <a:latin typeface="Arial"/>
              </a:rPr>
              <a:t>. Karınlarından insanlara </a:t>
            </a:r>
            <a:r>
              <a:rPr lang="tr-TR" sz="2800" b="1" kern="0" dirty="0">
                <a:solidFill>
                  <a:srgbClr val="66FF66"/>
                </a:solidFill>
                <a:latin typeface="Arial"/>
              </a:rPr>
              <a:t>şifa olan çeşitli renklerde bal çıkar. </a:t>
            </a:r>
            <a:r>
              <a:rPr lang="tr-TR" sz="2800" b="1" kern="0" dirty="0" smtClean="0">
                <a:solidFill>
                  <a:srgbClr val="66FF66"/>
                </a:solidFill>
                <a:latin typeface="Arial"/>
              </a:rPr>
              <a:t>Düşünen </a:t>
            </a:r>
            <a:r>
              <a:rPr lang="tr-TR" sz="2800" b="1" kern="0" dirty="0">
                <a:solidFill>
                  <a:srgbClr val="66FF66"/>
                </a:solidFill>
                <a:latin typeface="Arial"/>
              </a:rPr>
              <a:t>bir millet için </a:t>
            </a:r>
            <a:r>
              <a:rPr lang="tr-TR" sz="2800" b="1" kern="0" dirty="0" smtClean="0">
                <a:solidFill>
                  <a:srgbClr val="66FF66"/>
                </a:solidFill>
                <a:latin typeface="Arial"/>
              </a:rPr>
              <a:t>bunda ibret </a:t>
            </a:r>
            <a:r>
              <a:rPr lang="tr-TR" sz="2800" b="1" kern="0" dirty="0">
                <a:solidFill>
                  <a:srgbClr val="66FF66"/>
                </a:solidFill>
                <a:latin typeface="Arial"/>
              </a:rPr>
              <a:t>vardır</a:t>
            </a:r>
            <a:r>
              <a:rPr lang="tr-TR" sz="2800" b="1" kern="0" dirty="0" smtClean="0">
                <a:solidFill>
                  <a:srgbClr val="66FF66"/>
                </a:solidFill>
                <a:latin typeface="Arial"/>
              </a:rPr>
              <a:t>.» </a:t>
            </a:r>
          </a:p>
          <a:p>
            <a:r>
              <a:rPr lang="tr-TR" sz="2000" dirty="0" smtClean="0">
                <a:solidFill>
                  <a:schemeClr val="bg1"/>
                </a:solidFill>
              </a:rPr>
              <a:t>(</a:t>
            </a:r>
            <a:r>
              <a:rPr lang="tr-TR" sz="2000" dirty="0" err="1">
                <a:solidFill>
                  <a:schemeClr val="bg1"/>
                </a:solidFill>
              </a:rPr>
              <a:t>Nahl</a:t>
            </a:r>
            <a:r>
              <a:rPr lang="tr-TR" sz="2000" dirty="0">
                <a:solidFill>
                  <a:schemeClr val="bg1"/>
                </a:solidFill>
              </a:rPr>
              <a:t>, 16/68-9</a:t>
            </a:r>
            <a:r>
              <a:rPr lang="tr-TR" sz="2000" dirty="0" smtClean="0">
                <a:solidFill>
                  <a:schemeClr val="bg1"/>
                </a:solidFill>
              </a:rPr>
              <a:t>) </a:t>
            </a:r>
            <a:endParaRPr lang="tr-TR" sz="2000" kern="0" dirty="0" smtClean="0">
              <a:solidFill>
                <a:srgbClr val="66FF66"/>
              </a:solidFill>
              <a:latin typeface="Arial"/>
            </a:endParaRPr>
          </a:p>
        </p:txBody>
      </p:sp>
      <p:sp>
        <p:nvSpPr>
          <p:cNvPr id="11" name="İçerik Yer Tutucusu 1"/>
          <p:cNvSpPr txBox="1">
            <a:spLocks/>
          </p:cNvSpPr>
          <p:nvPr/>
        </p:nvSpPr>
        <p:spPr bwMode="auto">
          <a:xfrm>
            <a:off x="309249" y="899989"/>
            <a:ext cx="5091426" cy="56886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2800" b="1" kern="0" dirty="0" smtClean="0">
                <a:solidFill>
                  <a:srgbClr val="FF00FF"/>
                </a:solidFill>
                <a:latin typeface="Arial"/>
              </a:rPr>
              <a:t>Hayvanlar aleminde ölçü:</a:t>
            </a:r>
          </a:p>
          <a:p>
            <a:r>
              <a:rPr lang="tr-TR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ARI: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 Kilometrelerce uzaktan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çiçek </a:t>
            </a:r>
            <a:r>
              <a:rPr lang="tr-TR" sz="2800" kern="0" dirty="0" err="1">
                <a:solidFill>
                  <a:schemeClr val="bg1"/>
                </a:solidFill>
                <a:latin typeface="Arial"/>
              </a:rPr>
              <a:t>çiçek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 dolaşarak kovanına çiçek özü getiren arılar aralarında </a:t>
            </a:r>
            <a:r>
              <a:rPr lang="tr-TR" sz="2800" b="1" kern="0" dirty="0">
                <a:solidFill>
                  <a:schemeClr val="bg1"/>
                </a:solidFill>
                <a:latin typeface="Arial"/>
              </a:rPr>
              <a:t>iş </a:t>
            </a:r>
            <a:r>
              <a:rPr lang="tr-TR" sz="2800" b="1" kern="0" dirty="0" smtClean="0">
                <a:solidFill>
                  <a:schemeClr val="bg1"/>
                </a:solidFill>
                <a:latin typeface="Arial"/>
              </a:rPr>
              <a:t>bölümü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yaparlar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. </a:t>
            </a:r>
            <a:endParaRPr lang="tr-TR" sz="2800" kern="0" dirty="0" smtClean="0">
              <a:solidFill>
                <a:schemeClr val="bg1"/>
              </a:solidFill>
              <a:latin typeface="Arial"/>
            </a:endParaRP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Kovan içinde </a:t>
            </a:r>
            <a:r>
              <a:rPr lang="tr-TR" sz="2800" b="1" kern="0" dirty="0">
                <a:solidFill>
                  <a:schemeClr val="bg1"/>
                </a:solidFill>
                <a:latin typeface="Arial"/>
              </a:rPr>
              <a:t>nem dengesi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ni </a:t>
            </a:r>
            <a:r>
              <a:rPr lang="tr-TR" sz="2800" b="1" kern="0" dirty="0">
                <a:solidFill>
                  <a:schemeClr val="bg1"/>
                </a:solidFill>
                <a:latin typeface="Arial"/>
              </a:rPr>
              <a:t>sabit </a:t>
            </a:r>
            <a:r>
              <a:rPr lang="tr-TR" sz="2800" b="1" kern="0" dirty="0" smtClean="0">
                <a:solidFill>
                  <a:schemeClr val="bg1"/>
                </a:solidFill>
                <a:latin typeface="Arial"/>
              </a:rPr>
              <a:t>tutar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,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birbirlerine </a:t>
            </a:r>
            <a:r>
              <a:rPr lang="tr-TR" sz="2800" b="1" kern="0" dirty="0" smtClean="0">
                <a:solidFill>
                  <a:schemeClr val="bg1"/>
                </a:solidFill>
                <a:latin typeface="Arial"/>
              </a:rPr>
              <a:t>yol tarif eder </a:t>
            </a:r>
            <a:r>
              <a:rPr lang="tr-TR" sz="2800" b="1" kern="0" dirty="0">
                <a:solidFill>
                  <a:schemeClr val="bg1"/>
                </a:solidFill>
                <a:latin typeface="Arial"/>
              </a:rPr>
              <a:t>ve yön tayin </a:t>
            </a:r>
            <a:r>
              <a:rPr lang="tr-TR" sz="2800" b="1" kern="0" dirty="0" smtClean="0">
                <a:solidFill>
                  <a:schemeClr val="bg1"/>
                </a:solidFill>
                <a:latin typeface="Arial"/>
              </a:rPr>
              <a:t>edebilirler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…. </a:t>
            </a:r>
          </a:p>
          <a:p>
            <a:r>
              <a:rPr lang="tr-TR" sz="2800" b="1" kern="0" dirty="0" smtClean="0">
                <a:solidFill>
                  <a:srgbClr val="66FF66"/>
                </a:solidFill>
                <a:latin typeface="Arial"/>
              </a:rPr>
              <a:t>Arılara</a:t>
            </a:r>
            <a:r>
              <a:rPr lang="tr-TR" sz="2800" kern="0" dirty="0" smtClean="0">
                <a:solidFill>
                  <a:srgbClr val="66FF66"/>
                </a:solidFill>
                <a:latin typeface="Arial"/>
              </a:rPr>
              <a:t> </a:t>
            </a:r>
            <a:r>
              <a:rPr lang="tr-TR" sz="2800" kern="0" dirty="0">
                <a:solidFill>
                  <a:srgbClr val="66FF66"/>
                </a:solidFill>
                <a:latin typeface="Arial"/>
              </a:rPr>
              <a:t>bu </a:t>
            </a:r>
            <a:r>
              <a:rPr lang="tr-TR" sz="2800" kern="0" dirty="0" smtClean="0">
                <a:solidFill>
                  <a:srgbClr val="66FF66"/>
                </a:solidFill>
                <a:latin typeface="Arial"/>
              </a:rPr>
              <a:t>özellikleri Allah bahşetmiştir</a:t>
            </a:r>
            <a:r>
              <a:rPr lang="tr-TR" sz="2800" kern="0" dirty="0">
                <a:solidFill>
                  <a:srgbClr val="66FF66"/>
                </a:solidFill>
                <a:latin typeface="Arial"/>
              </a:rPr>
              <a:t>.</a:t>
            </a:r>
            <a:endParaRPr lang="tr-TR" sz="2400" kern="0" dirty="0" smtClean="0">
              <a:solidFill>
                <a:srgbClr val="66FF66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Allah Her Şeyi Bir Ölçüye Göre Yaratmıştır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7848181" y="68069"/>
            <a:ext cx="15055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14-15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04" y="-70364"/>
            <a:ext cx="650946" cy="7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4635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>
                <a:lumMod val="50000"/>
              </a:schemeClr>
            </a:gs>
            <a:gs pos="50000">
              <a:schemeClr val="accent2">
                <a:lumMod val="20000"/>
                <a:lumOff val="80000"/>
              </a:schemeClr>
            </a:gs>
            <a:gs pos="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9000"/>
                    </a14:imgEffect>
                    <a14:imgEffect>
                      <a14:colorTemperature colorTemp="7300"/>
                    </a14:imgEffect>
                    <a14:imgEffect>
                      <a14:saturation sat="124000"/>
                    </a14:imgEffect>
                    <a14:imgEffect>
                      <a14:brightnessContrast bright="9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07" y="922225"/>
            <a:ext cx="10225135" cy="575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Allah Her Şeyi Bir Ölçüye Göre Yaratmıştır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08669" y="68069"/>
            <a:ext cx="9845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15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203" y="-70363"/>
            <a:ext cx="648147" cy="78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5286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İçerik Yer Tutucusu 1"/>
          <p:cNvSpPr txBox="1">
            <a:spLocks/>
          </p:cNvSpPr>
          <p:nvPr/>
        </p:nvSpPr>
        <p:spPr bwMode="auto">
          <a:xfrm>
            <a:off x="309249" y="899989"/>
            <a:ext cx="4155322" cy="56886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2800" b="1" kern="0" dirty="0" smtClean="0">
                <a:solidFill>
                  <a:srgbClr val="FF00FF"/>
                </a:solidFill>
                <a:latin typeface="Arial"/>
              </a:rPr>
              <a:t>Dünyamız: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Dünya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,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hem kendi hem Güneş’in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etrafında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döner.</a:t>
            </a:r>
            <a:endParaRPr lang="tr-TR" sz="2800" kern="0" dirty="0">
              <a:solidFill>
                <a:schemeClr val="bg1"/>
              </a:solidFill>
              <a:latin typeface="Arial"/>
            </a:endParaRP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Böylece </a:t>
            </a:r>
            <a:r>
              <a:rPr lang="tr-TR" sz="2800" b="1" kern="0" dirty="0" smtClean="0">
                <a:solidFill>
                  <a:srgbClr val="FFFF00"/>
                </a:solidFill>
                <a:latin typeface="Arial"/>
              </a:rPr>
              <a:t>gece</a:t>
            </a:r>
            <a:r>
              <a:rPr lang="tr-TR" sz="2800" b="1" kern="0" dirty="0">
                <a:solidFill>
                  <a:srgbClr val="FFFF00"/>
                </a:solidFill>
                <a:latin typeface="Arial"/>
              </a:rPr>
              <a:t>, gündüz ve mevsimler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oluşur. 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Atmosfer </a:t>
            </a:r>
            <a:r>
              <a:rPr lang="tr-TR" sz="2800" kern="0" dirty="0">
                <a:solidFill>
                  <a:schemeClr val="bg1"/>
                </a:solidFill>
                <a:latin typeface="Arial"/>
              </a:rPr>
              <a:t>tabakası ise sayısız gök taşına karşı tam bir kalkan </a:t>
            </a:r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görevi üstlenmektedir.</a:t>
            </a:r>
          </a:p>
          <a:p>
            <a:r>
              <a:rPr lang="tr-TR" sz="2800" kern="0" dirty="0" smtClean="0">
                <a:solidFill>
                  <a:schemeClr val="bg1"/>
                </a:solidFill>
                <a:latin typeface="Arial"/>
              </a:rPr>
              <a:t>Ozon tabakası…</a:t>
            </a:r>
            <a:endParaRPr lang="tr-TR" sz="2400" kern="0" dirty="0" smtClean="0">
              <a:solidFill>
                <a:srgbClr val="66FF66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Allah Her Şeyi Bir Ölçüye Göre Yaratmıştır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58362" y="68069"/>
            <a:ext cx="8851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s.15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2000"/>
                    </a14:imgEffect>
                    <a14:imgEffect>
                      <a14:colorTemperature colorTemp="7600"/>
                    </a14:imgEffect>
                    <a14:imgEffect>
                      <a14:saturation sat="143000"/>
                    </a14:imgEffect>
                    <a14:imgEffect>
                      <a14:brightnessContrast bright="6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595" y="899989"/>
            <a:ext cx="596568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271" y="4553602"/>
            <a:ext cx="1940315" cy="201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843" y="4553602"/>
            <a:ext cx="3766504" cy="203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04" y="-70364"/>
            <a:ext cx="650946" cy="7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640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İçerik Yer Tutucusu 1"/>
          <p:cNvSpPr txBox="1">
            <a:spLocks/>
          </p:cNvSpPr>
          <p:nvPr/>
        </p:nvSpPr>
        <p:spPr bwMode="auto">
          <a:xfrm>
            <a:off x="309249" y="899989"/>
            <a:ext cx="4753215" cy="56886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2800" b="1" kern="0" dirty="0">
                <a:solidFill>
                  <a:srgbClr val="FF00FF"/>
                </a:solidFill>
                <a:latin typeface="Arial"/>
              </a:rPr>
              <a:t>Galaksiler, yıldızlar, gezegenler ve uydular:</a:t>
            </a:r>
            <a:endParaRPr lang="tr-TR" sz="2800" b="1" kern="0" dirty="0" smtClean="0">
              <a:solidFill>
                <a:srgbClr val="FF00FF"/>
              </a:solidFill>
              <a:latin typeface="Arial"/>
            </a:endParaRPr>
          </a:p>
          <a:p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«O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, geceyi, gündüzü, güneşi ve ayı yaratandır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 Bunların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her biri 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bir yörüngede </a:t>
            </a:r>
            <a:r>
              <a:rPr lang="tr-TR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yüzmektedirler</a:t>
            </a:r>
            <a:r>
              <a:rPr lang="tr-TR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.»</a:t>
            </a:r>
          </a:p>
          <a:p>
            <a:r>
              <a:rPr lang="tr-TR" sz="2000" kern="0" dirty="0" smtClean="0">
                <a:solidFill>
                  <a:schemeClr val="bg1"/>
                </a:solidFill>
                <a:latin typeface="Arial"/>
              </a:rPr>
              <a:t>(Enbiya, 21/33)</a:t>
            </a:r>
          </a:p>
          <a:p>
            <a:r>
              <a:rPr lang="tr-TR" sz="28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Uzaydaki </a:t>
            </a:r>
            <a:r>
              <a:rPr lang="tr-TR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düzenin de Allah (</a:t>
            </a:r>
            <a:r>
              <a:rPr lang="tr-TR" sz="2800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c.c</a:t>
            </a:r>
            <a:r>
              <a:rPr lang="tr-TR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.) </a:t>
            </a:r>
            <a:r>
              <a:rPr lang="tr-TR" sz="28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tarafından oluşturulduğu </a:t>
            </a:r>
            <a:r>
              <a:rPr lang="tr-TR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belirtilmektedir.</a:t>
            </a:r>
            <a:endParaRPr lang="tr-TR" sz="2800" b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Allah Her Şeyi Bir Ölçüye Göre Yaratmıştır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7848181" y="68069"/>
            <a:ext cx="15055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</a:t>
            </a:r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14-15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1000"/>
                    </a14:imgEffect>
                    <a14:imgEffect>
                      <a14:colorTemperature colorTemp="7500"/>
                    </a14:imgEffect>
                    <a14:imgEffect>
                      <a14:saturation sat="122000"/>
                    </a14:imgEffect>
                    <a14:imgEffect>
                      <a14:brightnessContrast bright="14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899989"/>
            <a:ext cx="5136753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7000"/>
                    </a14:imgEffect>
                    <a14:imgEffect>
                      <a14:saturation sat="112000"/>
                    </a14:imgEffect>
                    <a14:imgEffect>
                      <a14:brightnessContrast bright="7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3564285"/>
            <a:ext cx="5136753" cy="306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311" y="3744305"/>
            <a:ext cx="858728" cy="86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238" y="5931543"/>
            <a:ext cx="718269" cy="71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04" y="-70364"/>
            <a:ext cx="650946" cy="7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9265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30079" y="228017"/>
            <a:ext cx="9721215" cy="1392051"/>
          </a:xfrm>
        </p:spPr>
        <p:txBody>
          <a:bodyPr>
            <a:noAutofit/>
          </a:bodyPr>
          <a:lstStyle/>
          <a:p>
            <a:pPr algn="l"/>
            <a:r>
              <a:rPr lang="tr-TR" altLang="tr-TR" sz="36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BAZI EK ÖRNEKLER: </a:t>
            </a:r>
            <a:r>
              <a:rPr lang="tr-TR" altLang="tr-TR" sz="32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tr-TR" altLang="tr-TR" sz="32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tr-TR" altLang="tr-TR" sz="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altLang="tr-TR" sz="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Evrende </a:t>
            </a:r>
            <a:r>
              <a:rPr lang="tr-TR" altLang="tr-TR" sz="2400" b="1" dirty="0">
                <a:latin typeface="Arial" panose="020B0604020202020204" pitchFamily="34" charset="0"/>
                <a:cs typeface="Arial" panose="020B0604020202020204" pitchFamily="34" charset="0"/>
              </a:rPr>
              <a:t>mükemmel bir düzen ve ölçülü bir yaratılış olduğunu gösteren pek çok örnek vermek mümkündür. </a:t>
            </a:r>
            <a:endParaRPr lang="tr-TR" altLang="tr-T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48147" y="1908101"/>
            <a:ext cx="6336704" cy="4780425"/>
          </a:xfrm>
          <a:solidFill>
            <a:schemeClr val="bg1">
              <a:alpha val="5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Dünya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, kendi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ekseni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etrafında belirli bir hızla dönmektedir. Dünya’nın kendi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ekseni etrafında dönmesi</a:t>
            </a:r>
            <a:r>
              <a:rPr lang="tr-TR" altLang="tr-TR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yle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gece ve gündüz oluşur. </a:t>
            </a:r>
            <a:endParaRPr lang="tr-TR" altLang="tr-T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Eksenin eğimi </a:t>
            </a:r>
            <a:r>
              <a:rPr lang="tr-TR" altLang="tr-TR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mevsimler</a:t>
            </a:r>
            <a:r>
              <a:rPr lang="tr-TR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oluşturur.</a:t>
            </a:r>
            <a:endParaRPr lang="tr-TR" altLang="tr-T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Dünya’nın 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Güneş’e uzaklığı yaklaşık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150 milyon kilometre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dir. </a:t>
            </a:r>
            <a:r>
              <a:rPr lang="tr-TR" altLang="tr-TR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mesafe canlıların yaşayabilmesi için ölçülü bir şekilde ayarlanmıştır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. Güneş ile Dünya arasındaki mesafenin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azalması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canlıların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sıcaklık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tan kavrulmasına,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artması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ise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donması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na neden olacaktı. Bu durum canlıların hayatını olumsuz etkileyecekti.</a:t>
            </a:r>
            <a:r>
              <a:rPr lang="tr-TR" altLang="tr-T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133" name="Picture 13" descr="MC900088724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923" y="4104299"/>
            <a:ext cx="2393006" cy="226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722" y="-70364"/>
            <a:ext cx="625628" cy="75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ünya hareketli gif ile ilgili görsel sonucu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907">
            <a:off x="6912216" y="827982"/>
            <a:ext cx="3889134" cy="356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544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0033" y="380030"/>
            <a:ext cx="5418673" cy="6280599"/>
          </a:xfrm>
          <a:solidFill>
            <a:schemeClr val="bg1">
              <a:alpha val="95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Atmosfer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tabakası Dünya’mızın etrafını çepeçevre kuşatmaktadır. Şayet bu tabaka şimdiki hâlinden daha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kalın olsaydı </a:t>
            </a:r>
            <a:r>
              <a:rPr lang="tr-TR" altLang="tr-TR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Güneş ışınları Dünya’ya ulaşamazdı.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Dünya, canlıların yaşayamayacağı kadar soğuk olurdu. Atmosfer tabakası şimdikinden daha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ince olsaydı</a:t>
            </a:r>
            <a:r>
              <a:rPr lang="tr-TR" altLang="tr-TR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 durumda Güneş’ten gelen zararlı ışınlar canlıların yaşamını tehdit ederdi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. Hatta bu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zararlı ışınlar nedeniyle Dünya’da pek çok canlının yaşaması imkânsız 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hâle gelirdi. </a:t>
            </a:r>
          </a:p>
        </p:txBody>
      </p:sp>
      <p:pic>
        <p:nvPicPr>
          <p:cNvPr id="6152" name="Picture 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2723" y="3708301"/>
            <a:ext cx="4572576" cy="2945232"/>
          </a:xfrm>
          <a:noFill/>
          <a:ln/>
        </p:spPr>
      </p:pic>
      <p:pic>
        <p:nvPicPr>
          <p:cNvPr id="7" name="Picture 4" descr="atmosfer hareketli gif ile ilgili görsel sonuc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723" y="398967"/>
            <a:ext cx="4608512" cy="286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814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8107" y="456036"/>
            <a:ext cx="5328592" cy="6080478"/>
          </a:xfrm>
          <a:solidFill>
            <a:schemeClr val="bg1">
              <a:alpha val="93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Dünya’nın 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uydusu olan Ay, Dünya’ya yaklaşık 384.000 km uzaklıktadır. Ay, Dünya’ya şimdiki hâlinden </a:t>
            </a:r>
            <a:r>
              <a:rPr lang="tr-TR" altLang="tr-TR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daha yakın olsaydı canlılar zarar görebilirdi. </a:t>
            </a:r>
            <a:endParaRPr lang="tr-TR" altLang="tr-TR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Atmosferdeki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oksijen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oranı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% 21’dir.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Oksijenin atmosferdeki oranı </a:t>
            </a:r>
            <a:r>
              <a:rPr lang="tr-TR" altLang="tr-TR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21’den </a:t>
            </a:r>
            <a:r>
              <a:rPr lang="tr-TR" altLang="tr-TR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fazla olsaydı bu durum canlılar arasında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tehlike</a:t>
            </a:r>
            <a:r>
              <a:rPr lang="tr-TR" altLang="tr-TR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yaratırdı.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Daha az olduğu durumda ise gıdalarımızın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enerjiye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çevrilmesi mümkün olmayacaktı. </a:t>
            </a:r>
          </a:p>
        </p:txBody>
      </p:sp>
      <p:pic>
        <p:nvPicPr>
          <p:cNvPr id="2050" name="Picture 2" descr="İlgili resi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609" y="381699"/>
            <a:ext cx="4458224" cy="297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19" y="3521217"/>
            <a:ext cx="4460673" cy="299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8199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691" y="3744305"/>
            <a:ext cx="5076320" cy="309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İçerik Yer Tutucusu 1"/>
          <p:cNvSpPr txBox="1">
            <a:spLocks/>
          </p:cNvSpPr>
          <p:nvPr/>
        </p:nvSpPr>
        <p:spPr bwMode="auto">
          <a:xfrm>
            <a:off x="309249" y="899989"/>
            <a:ext cx="5091426" cy="56886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54000"/>
            <a:bevelB w="254000"/>
          </a:sp3d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tr-TR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Bütün bunlar Yüce Allah’ın </a:t>
            </a:r>
            <a:r>
              <a:rPr lang="tr-TR" sz="2800" b="1" kern="0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her şeyi bir ölçü ve düzene göre yarattı</a:t>
            </a:r>
            <a:r>
              <a:rPr lang="tr-TR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ğının </a:t>
            </a:r>
            <a:r>
              <a:rPr lang="tr-TR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göstergeleridir</a:t>
            </a:r>
            <a:r>
              <a:rPr lang="tr-TR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</a:t>
            </a:r>
          </a:p>
          <a:p>
            <a:r>
              <a:rPr lang="tr-TR" sz="3600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«Biz </a:t>
            </a:r>
            <a:r>
              <a:rPr lang="tr-TR" sz="3600" b="1" kern="0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her şeyi bir ölçüye göre </a:t>
            </a:r>
            <a:r>
              <a:rPr lang="tr-TR" sz="3600" b="1" kern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yarattık.»</a:t>
            </a:r>
          </a:p>
          <a:p>
            <a:r>
              <a:rPr lang="tr-TR" sz="2400" kern="0" dirty="0" smtClean="0">
                <a:solidFill>
                  <a:schemeClr val="bg1"/>
                </a:solidFill>
                <a:latin typeface="Arial"/>
              </a:rPr>
              <a:t>(Kamer, 54/39) </a:t>
            </a:r>
          </a:p>
          <a:p>
            <a:r>
              <a:rPr lang="tr-TR" sz="28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İmanın </a:t>
            </a:r>
            <a:r>
              <a:rPr lang="tr-TR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altı şartından biri olan kaza ve kader inancı da </a:t>
            </a:r>
            <a:r>
              <a:rPr lang="tr-TR" sz="2800" b="1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evrendeki </a:t>
            </a:r>
            <a:r>
              <a:rPr lang="tr-TR" sz="28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ölçü </a:t>
            </a:r>
            <a:r>
              <a:rPr lang="tr-TR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ve düzen</a:t>
            </a:r>
            <a:r>
              <a:rPr lang="tr-TR" sz="2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le yakından ilgilidir.</a:t>
            </a:r>
            <a:endParaRPr lang="tr-TR" sz="2800" b="1" kern="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69"/>
            <a:ext cx="10801350" cy="64642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aşlık 1"/>
          <p:cNvSpPr txBox="1">
            <a:spLocks/>
          </p:cNvSpPr>
          <p:nvPr/>
        </p:nvSpPr>
        <p:spPr>
          <a:xfrm>
            <a:off x="216100" y="47749"/>
            <a:ext cx="9692728" cy="666742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AMPCWH+Helvetica-Bold"/>
              </a:rPr>
              <a:t>Allah Her Şeyi Bir Ölçüye Göre Yaratmıştır</a:t>
            </a:r>
          </a:p>
        </p:txBody>
      </p:sp>
      <p:sp>
        <p:nvSpPr>
          <p:cNvPr id="33" name="Dikdörtgen 32"/>
          <p:cNvSpPr/>
          <p:nvPr/>
        </p:nvSpPr>
        <p:spPr>
          <a:xfrm>
            <a:off x="8158362" y="68069"/>
            <a:ext cx="8851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28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s.15</a:t>
            </a:r>
            <a:endParaRPr lang="tr-TR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691" y="2752180"/>
            <a:ext cx="5076320" cy="88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11" y="880286"/>
            <a:ext cx="3096344" cy="173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04" y="-70364"/>
            <a:ext cx="650946" cy="78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1731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6000"/>
                    </a14:imgEffect>
                    <a14:imgEffect>
                      <a14:colorTemperature colorTemp="7600"/>
                    </a14:imgEffect>
                    <a14:imgEffect>
                      <a14:saturation sat="111000"/>
                    </a14:imgEffect>
                    <a14:imgEffect>
                      <a14:brightnessContrast bright="6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16" y="6440"/>
            <a:ext cx="5040634" cy="263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84" y="6440"/>
            <a:ext cx="5768800" cy="265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" y="2661837"/>
            <a:ext cx="10784768" cy="104646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211364" y="92974"/>
            <a:ext cx="2153185" cy="475037"/>
          </a:xfrm>
        </p:spPr>
        <p:txBody>
          <a:bodyPr/>
          <a:lstStyle/>
          <a:p>
            <a:fld id="{A5ED1FCB-5CF4-4621-AFC5-678B53D6652A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 dirty="0">
              <a:solidFill>
                <a:srgbClr val="FFFFFF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44090" y="2641721"/>
            <a:ext cx="105131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1. Kader ve Kaza İnancı</a:t>
            </a:r>
          </a:p>
          <a:p>
            <a:pPr fontAlgn="auto">
              <a:spcAft>
                <a:spcPts val="0"/>
              </a:spcAft>
            </a:pPr>
            <a:r>
              <a:rPr lang="tr-TR" sz="28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	Allah </a:t>
            </a:r>
            <a:r>
              <a:rPr lang="tr-TR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Her Şeyi Bir Ölçüye Göre Yaratmıştır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0000"/>
                    </a14:imgEffect>
                    <a14:imgEffect>
                      <a14:colorTemperature colorTemp="7200"/>
                    </a14:imgEffect>
                    <a14:imgEffect>
                      <a14:saturation sat="110000"/>
                    </a14:imgEffect>
                    <a14:imgEffect>
                      <a14:brightnessContrast bright="8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613128"/>
            <a:ext cx="10801351" cy="3227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ikdörtgen 7">
            <a:hlinkClick r:id="rId9" action="ppaction://hlinksldjump"/>
          </p:cNvPr>
          <p:cNvSpPr/>
          <p:nvPr/>
        </p:nvSpPr>
        <p:spPr>
          <a:xfrm rot="20369598">
            <a:off x="3146572" y="4225720"/>
            <a:ext cx="8053824" cy="920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sz="5400" b="1" dirty="0" smtClean="0">
                <a:ln w="11430"/>
                <a:solidFill>
                  <a:srgbClr val="005A58">
                    <a:lumMod val="50000"/>
                    <a:lumOff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anose="02050604050505020204" pitchFamily="18" charset="0"/>
              </a:rPr>
              <a:t>NE ÖĞRENDİK?</a:t>
            </a:r>
            <a:endParaRPr lang="tr-TR" sz="5400" b="1" dirty="0">
              <a:ln w="11430"/>
              <a:solidFill>
                <a:srgbClr val="005A58">
                  <a:lumMod val="50000"/>
                  <a:lumOff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9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379" y="5192004"/>
            <a:ext cx="680553" cy="82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7-Noktalı Yıldız 9"/>
          <p:cNvSpPr/>
          <p:nvPr/>
        </p:nvSpPr>
        <p:spPr>
          <a:xfrm rot="20594920">
            <a:off x="295311" y="539589"/>
            <a:ext cx="2104472" cy="1568982"/>
          </a:xfrm>
          <a:prstGeom prst="star7">
            <a:avLst>
              <a:gd name="adj" fmla="val 30447"/>
              <a:gd name="hf" fmla="val 102572"/>
              <a:gd name="vf" fmla="val 10521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FF00"/>
                </a:solidFill>
              </a:rPr>
              <a:t>16-20 </a:t>
            </a:r>
          </a:p>
          <a:p>
            <a:pPr algn="ctr"/>
            <a:r>
              <a:rPr lang="tr-TR" sz="2400" b="1" dirty="0">
                <a:solidFill>
                  <a:srgbClr val="FFFF00"/>
                </a:solidFill>
              </a:rPr>
              <a:t>Eylül</a:t>
            </a:r>
          </a:p>
        </p:txBody>
      </p:sp>
    </p:spTree>
    <p:extLst>
      <p:ext uri="{BB962C8B-B14F-4D97-AF65-F5344CB8AC3E}">
        <p14:creationId xmlns:p14="http://schemas.microsoft.com/office/powerpoint/2010/main" val="35267757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00928F"/>
          </a:fgClr>
          <a:bgClr>
            <a:srgbClr val="005C2A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colorTemperature colorTemp="7300"/>
                    </a14:imgEffect>
                    <a14:imgEffect>
                      <a14:saturation sat="116000"/>
                    </a14:imgEffect>
                    <a14:imgEffect>
                      <a14:brightnessContrast bright="5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15" y="6441"/>
            <a:ext cx="5043657" cy="276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0000"/>
                    </a14:imgEffect>
                    <a14:imgEffect>
                      <a14:colorTemperature colorTemp="7200"/>
                    </a14:imgEffect>
                    <a14:imgEffect>
                      <a14:saturation sat="110000"/>
                    </a14:imgEffect>
                    <a14:imgEffect>
                      <a14:brightnessContrast bright="8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708300"/>
            <a:ext cx="10801351" cy="31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84" y="6440"/>
            <a:ext cx="5768800" cy="2765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2" y="2772197"/>
            <a:ext cx="10784768" cy="93610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69850"/>
            <a:bevelB w="4445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 rot="21026549">
            <a:off x="1644914" y="4208820"/>
            <a:ext cx="451295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h="3810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sz="6600" b="1" dirty="0" smtClean="0">
                <a:ln w="25400">
                  <a:solidFill>
                    <a:schemeClr val="accent1">
                      <a:shade val="50000"/>
                    </a:schemeClr>
                  </a:solidFill>
                </a:ln>
                <a:solidFill>
                  <a:srgbClr val="005A58">
                    <a:lumMod val="50000"/>
                    <a:lumOff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HAFTAYA</a:t>
            </a:r>
            <a:endParaRPr lang="tr-TR" sz="6600" b="1" dirty="0">
              <a:ln w="25400">
                <a:solidFill>
                  <a:schemeClr val="accent1">
                    <a:shade val="50000"/>
                  </a:schemeClr>
                </a:solidFill>
              </a:ln>
              <a:solidFill>
                <a:srgbClr val="005A58">
                  <a:lumMod val="50000"/>
                  <a:lumOff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211364" y="92974"/>
            <a:ext cx="2153185" cy="475037"/>
          </a:xfrm>
        </p:spPr>
        <p:txBody>
          <a:bodyPr/>
          <a:lstStyle/>
          <a:p>
            <a:fld id="{A5ED1FCB-5CF4-4621-AFC5-678B53D6652A}" type="datetime10">
              <a:rPr lang="tr-TR" altLang="tr-TR" smtClean="0">
                <a:solidFill>
                  <a:srgbClr val="FFFFFF"/>
                </a:solidFill>
              </a:rPr>
              <a:pPr/>
              <a:t>20:30</a:t>
            </a:fld>
            <a:endParaRPr lang="tr-TR" altLang="tr-TR" dirty="0">
              <a:solidFill>
                <a:srgbClr val="FFFFFF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58275" y="2754194"/>
            <a:ext cx="105131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Kader ve Evrendeki Yasalar</a:t>
            </a:r>
          </a:p>
          <a:p>
            <a:pPr fontAlgn="auto">
              <a:spcAft>
                <a:spcPts val="0"/>
              </a:spcAft>
            </a:pPr>
            <a:r>
              <a:rPr lang="tr-TR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2. İnsanın İradesi ve Kader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33000"/>
                    </a14:imgEffect>
                    <a14:imgEffect>
                      <a14:colorTemperature colorTemp="7700"/>
                    </a14:imgEffect>
                    <a14:imgEffect>
                      <a14:saturation sat="149000"/>
                    </a14:imgEffect>
                    <a14:imgEffect>
                      <a14:brightnessContrast bright="7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058" y="3852317"/>
            <a:ext cx="311790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:\RESİMMMLERRRR\Canlı Gifler\Kalp-lafz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587" y="2822081"/>
            <a:ext cx="804795" cy="97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7-Noktalı Yıldız 10"/>
          <p:cNvSpPr/>
          <p:nvPr/>
        </p:nvSpPr>
        <p:spPr>
          <a:xfrm rot="20594920">
            <a:off x="339729" y="397714"/>
            <a:ext cx="2104472" cy="1568982"/>
          </a:xfrm>
          <a:prstGeom prst="star7">
            <a:avLst>
              <a:gd name="adj" fmla="val 30447"/>
              <a:gd name="hf" fmla="val 102572"/>
              <a:gd name="vf" fmla="val 10521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>
                <a:solidFill>
                  <a:srgbClr val="FFFF00"/>
                </a:solidFill>
              </a:rPr>
              <a:t>23-27 </a:t>
            </a:r>
          </a:p>
          <a:p>
            <a:pPr algn="ctr"/>
            <a:r>
              <a:rPr lang="tr-TR" sz="2400" b="1">
                <a:solidFill>
                  <a:srgbClr val="FFFF00"/>
                </a:solidFill>
              </a:rPr>
              <a:t>Eylül </a:t>
            </a:r>
            <a:endParaRPr lang="tr-TR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505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.I.3.2.Emek-Rızık-3.3.Ecel-Omur">
  <a:themeElements>
    <a:clrScheme name="Varsayılan Tasarım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8.I.3.2.Emek-Rızık-3.3.Ecel-Omur">
  <a:themeElements>
    <a:clrScheme name="Varsayılan Tasarım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8.I.3.2.Emek-Rızık-3.3.Ecel-Omur">
  <a:themeElements>
    <a:clrScheme name="Varsayılan Tasarım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Varsayılan Tasarı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8.I.3.2.Emek-Rızık-3.3.Ecel-Omur</Template>
  <TotalTime>8609</TotalTime>
  <Words>1209</Words>
  <Application>Microsoft Office PowerPoint</Application>
  <PresentationFormat>Özel</PresentationFormat>
  <Paragraphs>141</Paragraphs>
  <Slides>25</Slides>
  <Notes>3</Notes>
  <HiddenSlides>0</HiddenSlides>
  <MMClips>1</MMClips>
  <ScaleCrop>false</ScaleCrop>
  <HeadingPairs>
    <vt:vector size="4" baseType="variant">
      <vt:variant>
        <vt:lpstr>Tema</vt:lpstr>
      </vt:variant>
      <vt:variant>
        <vt:i4>4</vt:i4>
      </vt:variant>
      <vt:variant>
        <vt:lpstr>Slayt Başlıkları</vt:lpstr>
      </vt:variant>
      <vt:variant>
        <vt:i4>25</vt:i4>
      </vt:variant>
    </vt:vector>
  </HeadingPairs>
  <TitlesOfParts>
    <vt:vector size="29" baseType="lpstr">
      <vt:lpstr>8.I.3.2.Emek-Rızık-3.3.Ecel-Omur</vt:lpstr>
      <vt:lpstr>2_8.I.3.2.Emek-Rızık-3.3.Ecel-Omur</vt:lpstr>
      <vt:lpstr>Ofis Teması</vt:lpstr>
      <vt:lpstr>1_8.I.3.2.Emek-Rızık-3.3.Ecel-Omur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BAZI EK ÖRNEKLER:   Evrende mükemmel bir düzen ve ölçülü bir yaratılış olduğunu gösteren pek çok örnek vermek mümkündür. 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bogatur</dc:creator>
  <cp:lastModifiedBy>hanüfü</cp:lastModifiedBy>
  <cp:revision>793</cp:revision>
  <dcterms:created xsi:type="dcterms:W3CDTF">2014-10-19T14:10:17Z</dcterms:created>
  <dcterms:modified xsi:type="dcterms:W3CDTF">2024-09-09T17:30:26Z</dcterms:modified>
</cp:coreProperties>
</file>