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0" r:id="rId2"/>
    <p:sldId id="277" r:id="rId3"/>
    <p:sldId id="302" r:id="rId4"/>
    <p:sldId id="299" r:id="rId5"/>
    <p:sldId id="304" r:id="rId6"/>
    <p:sldId id="303" r:id="rId7"/>
    <p:sldId id="279" r:id="rId8"/>
    <p:sldId id="300" r:id="rId9"/>
    <p:sldId id="301" r:id="rId10"/>
    <p:sldId id="296" r:id="rId11"/>
    <p:sldId id="297" r:id="rId12"/>
    <p:sldId id="282" r:id="rId13"/>
    <p:sldId id="283" r:id="rId14"/>
    <p:sldId id="285" r:id="rId15"/>
    <p:sldId id="305" r:id="rId16"/>
    <p:sldId id="306" r:id="rId17"/>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45" autoAdjust="0"/>
    <p:restoredTop sz="94660"/>
  </p:normalViewPr>
  <p:slideViewPr>
    <p:cSldViewPr>
      <p:cViewPr>
        <p:scale>
          <a:sx n="77" d="100"/>
          <a:sy n="77" d="100"/>
        </p:scale>
        <p:origin x="-1026"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0" d="100"/>
          <a:sy n="60" d="100"/>
        </p:scale>
        <p:origin x="-253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8CF0B-9A24-4284-8310-BAF3AAFD788D}" type="datetimeFigureOut">
              <a:rPr lang="tr-TR" smtClean="0"/>
              <a:pPr/>
              <a:t>9.09.2024</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3D059E-3427-455D-A5B4-9397CB0AA191}" type="slidenum">
              <a:rPr lang="tr-TR" smtClean="0"/>
              <a:pPr/>
              <a:t>‹#›</a:t>
            </a:fld>
            <a:endParaRPr lang="tr-TR"/>
          </a:p>
        </p:txBody>
      </p:sp>
    </p:spTree>
    <p:extLst>
      <p:ext uri="{BB962C8B-B14F-4D97-AF65-F5344CB8AC3E}">
        <p14:creationId xmlns:p14="http://schemas.microsoft.com/office/powerpoint/2010/main" val="425292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9.09.2024</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9.09.2024</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worldchefs.org/wacs2010/image/turkey1.jpg"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DA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2" y="-20160"/>
            <a:ext cx="9145112" cy="6878160"/>
          </a:xfrm>
          <a:prstGeom prst="rect">
            <a:avLst/>
          </a:prstGeom>
          <a:noFill/>
          <a:extLst>
            <a:ext uri="{909E8E84-426E-40DD-AFC4-6F175D3DCCD1}">
              <a14:hiddenFill xmlns:a14="http://schemas.microsoft.com/office/drawing/2010/main">
                <a:solidFill>
                  <a:srgbClr val="FFFFFF"/>
                </a:solidFill>
              </a14:hiddenFill>
            </a:ext>
          </a:extLst>
        </p:spPr>
      </p:pic>
      <p:sp>
        <p:nvSpPr>
          <p:cNvPr id="2" name="1 Başlık"/>
          <p:cNvSpPr>
            <a:spLocks noGrp="1"/>
          </p:cNvSpPr>
          <p:nvPr>
            <p:ph type="title"/>
          </p:nvPr>
        </p:nvSpPr>
        <p:spPr>
          <a:xfrm>
            <a:off x="456644" y="548680"/>
            <a:ext cx="8229600" cy="1656184"/>
          </a:xfrm>
          <a:ln>
            <a:solidFill>
              <a:schemeClr val="accent1">
                <a:lumMod val="20000"/>
                <a:lumOff val="80000"/>
              </a:schemeClr>
            </a:solidFill>
          </a:ln>
        </p:spPr>
        <p:txBody>
          <a:bodyPr>
            <a:noAutofit/>
          </a:bodyPr>
          <a:lstStyle/>
          <a:p>
            <a:r>
              <a:rPr lang="tr-TR" sz="5400" b="1" dirty="0" smtClean="0">
                <a:solidFill>
                  <a:schemeClr val="accent6">
                    <a:lumMod val="50000"/>
                  </a:schemeClr>
                </a:solidFill>
                <a:latin typeface="Aharoni" panose="02010803020104030203" pitchFamily="2" charset="-79"/>
                <a:cs typeface="Aharoni" panose="02010803020104030203" pitchFamily="2" charset="-79"/>
              </a:rPr>
              <a:t>PEYGAMBERLERE İMAN</a:t>
            </a:r>
            <a:endParaRPr lang="tr-TR" sz="5400" b="1" dirty="0">
              <a:solidFill>
                <a:schemeClr val="accent6">
                  <a:lumMod val="50000"/>
                </a:schemeClr>
              </a:solidFill>
              <a:latin typeface="Aharoni" panose="02010803020104030203" pitchFamily="2" charset="-79"/>
              <a:cs typeface="Aharoni" panose="02010803020104030203" pitchFamily="2" charset="-79"/>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1 Başlık"/>
          <p:cNvSpPr>
            <a:spLocks noGrp="1"/>
          </p:cNvSpPr>
          <p:nvPr>
            <p:ph type="ctrTitle"/>
          </p:nvPr>
        </p:nvSpPr>
        <p:spPr>
          <a:xfrm>
            <a:off x="251520" y="332656"/>
            <a:ext cx="3886200" cy="1470025"/>
          </a:xfrm>
        </p:spPr>
        <p:txBody>
          <a:bodyPr>
            <a:normAutofit fontScale="90000"/>
          </a:bodyPr>
          <a:lstStyle/>
          <a:p>
            <a:r>
              <a:rPr lang="tr-TR" b="1" dirty="0" smtClean="0">
                <a:solidFill>
                  <a:schemeClr val="accent6">
                    <a:lumMod val="60000"/>
                    <a:lumOff val="40000"/>
                  </a:schemeClr>
                </a:solidFill>
              </a:rPr>
              <a:t>Peygamber kelimesinin anlamı nedir?</a:t>
            </a:r>
            <a:endParaRPr lang="tr-TR" b="1" dirty="0">
              <a:solidFill>
                <a:schemeClr val="accent6">
                  <a:lumMod val="60000"/>
                  <a:lumOff val="40000"/>
                </a:schemeClr>
              </a:solidFill>
            </a:endParaRPr>
          </a:p>
        </p:txBody>
      </p:sp>
      <p:sp>
        <p:nvSpPr>
          <p:cNvPr id="3" name="2 Alt Başlık"/>
          <p:cNvSpPr>
            <a:spLocks noGrp="1"/>
          </p:cNvSpPr>
          <p:nvPr>
            <p:ph type="subTitle" idx="1"/>
          </p:nvPr>
        </p:nvSpPr>
        <p:spPr>
          <a:xfrm>
            <a:off x="0" y="5947048"/>
            <a:ext cx="8892480" cy="910952"/>
          </a:xfrm>
        </p:spPr>
        <p:txBody>
          <a:bodyPr>
            <a:noAutofit/>
          </a:bodyPr>
          <a:lstStyle/>
          <a:p>
            <a:r>
              <a:rPr lang="tr-TR" sz="4000" b="1" dirty="0" smtClean="0">
                <a:solidFill>
                  <a:schemeClr val="tx1"/>
                </a:solidFill>
              </a:rPr>
              <a:t>“elçi, haber getiren, haber ulaştıran”</a:t>
            </a:r>
            <a:endParaRPr lang="tr-TR" sz="40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457200" y="116632"/>
            <a:ext cx="8229600" cy="6741368"/>
          </a:xfrm>
        </p:spPr>
        <p:txBody>
          <a:bodyPr>
            <a:normAutofit/>
          </a:bodyPr>
          <a:lstStyle/>
          <a:p>
            <a:r>
              <a:rPr lang="tr-TR" b="1" dirty="0">
                <a:solidFill>
                  <a:schemeClr val="bg1"/>
                </a:solidFill>
              </a:rPr>
              <a:t>Allah’ın (</a:t>
            </a:r>
            <a:r>
              <a:rPr lang="tr-TR" b="1" dirty="0" err="1">
                <a:solidFill>
                  <a:schemeClr val="bg1"/>
                </a:solidFill>
              </a:rPr>
              <a:t>c.c</a:t>
            </a:r>
            <a:r>
              <a:rPr lang="tr-TR" b="1" dirty="0">
                <a:solidFill>
                  <a:schemeClr val="bg1"/>
                </a:solidFill>
              </a:rPr>
              <a:t>.) peygamberler aracılığıyla gönderdiği mesajlar, insanların dünya ve ahiret mutluluğunu sağlar</a:t>
            </a:r>
            <a:r>
              <a:rPr lang="tr-TR" b="1" dirty="0" smtClean="0">
                <a:solidFill>
                  <a:schemeClr val="bg1"/>
                </a:solidFill>
              </a:rPr>
              <a:t>.</a:t>
            </a:r>
          </a:p>
          <a:p>
            <a:endParaRPr lang="tr-TR" dirty="0" smtClean="0"/>
          </a:p>
          <a:p>
            <a:endParaRPr lang="tr-TR" dirty="0"/>
          </a:p>
          <a:p>
            <a:endParaRPr lang="tr-TR" dirty="0" smtClean="0"/>
          </a:p>
          <a:p>
            <a:endParaRPr lang="tr-TR" dirty="0"/>
          </a:p>
          <a:p>
            <a:endParaRPr lang="tr-TR" dirty="0" smtClean="0"/>
          </a:p>
          <a:p>
            <a:endParaRPr lang="tr-TR" dirty="0"/>
          </a:p>
          <a:p>
            <a:r>
              <a:rPr lang="tr-TR" b="1" dirty="0" smtClean="0">
                <a:solidFill>
                  <a:schemeClr val="bg1"/>
                </a:solidFill>
              </a:rPr>
              <a:t>Yüce </a:t>
            </a:r>
            <a:r>
              <a:rPr lang="tr-TR" b="1" dirty="0">
                <a:solidFill>
                  <a:schemeClr val="bg1"/>
                </a:solidFill>
              </a:rPr>
              <a:t>Allah, tarih boyunca birçok peygamber göndererek kullarını uyarmış ve onların hayatlarına yön vermiştir.</a:t>
            </a:r>
          </a:p>
        </p:txBody>
      </p:sp>
    </p:spTree>
    <p:extLst>
      <p:ext uri="{BB962C8B-B14F-4D97-AF65-F5344CB8AC3E}">
        <p14:creationId xmlns:p14="http://schemas.microsoft.com/office/powerpoint/2010/main" val="880329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 calcmode="lin" valueType="num">
                                      <p:cBhvr additive="base">
                                        <p:cTn id="1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44" y="-27024"/>
            <a:ext cx="9165344"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aşlık 1"/>
          <p:cNvSpPr>
            <a:spLocks noGrp="1"/>
          </p:cNvSpPr>
          <p:nvPr>
            <p:ph type="ctrTitle"/>
          </p:nvPr>
        </p:nvSpPr>
        <p:spPr>
          <a:xfrm>
            <a:off x="0" y="4571584"/>
            <a:ext cx="9144000" cy="2286416"/>
          </a:xfrm>
        </p:spPr>
        <p:txBody>
          <a:bodyPr>
            <a:normAutofit/>
          </a:bodyPr>
          <a:lstStyle/>
          <a:p>
            <a:r>
              <a:rPr lang="tr-TR" b="1" dirty="0"/>
              <a:t>Öğrencilerin </a:t>
            </a:r>
            <a:r>
              <a:rPr lang="tr-TR" b="1" i="1" dirty="0"/>
              <a:t>“Sınavdan haberim yoktu.” </a:t>
            </a:r>
            <a:r>
              <a:rPr lang="tr-TR" b="1" dirty="0"/>
              <a:t>dememeleri için öğretmenin sınavdan önce ne yapması gerekir? </a:t>
            </a:r>
          </a:p>
        </p:txBody>
      </p:sp>
    </p:spTree>
    <p:extLst>
      <p:ext uri="{BB962C8B-B14F-4D97-AF65-F5344CB8AC3E}">
        <p14:creationId xmlns:p14="http://schemas.microsoft.com/office/powerpoint/2010/main" val="85261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0"/>
                                        </p:tgtEl>
                                        <p:attrNameLst>
                                          <p:attrName>style.visibility</p:attrName>
                                        </p:attrNameLst>
                                      </p:cBhvr>
                                      <p:to>
                                        <p:strVal val="visible"/>
                                      </p:to>
                                    </p:set>
                                    <p:anim calcmode="lin" valueType="num">
                                      <p:cBhvr additive="base">
                                        <p:cTn id="13" dur="500" fill="hold"/>
                                        <p:tgtEl>
                                          <p:spTgt spid="7170"/>
                                        </p:tgtEl>
                                        <p:attrNameLst>
                                          <p:attrName>ppt_x</p:attrName>
                                        </p:attrNameLst>
                                      </p:cBhvr>
                                      <p:tavLst>
                                        <p:tav tm="0">
                                          <p:val>
                                            <p:strVal val="#ppt_x"/>
                                          </p:val>
                                        </p:tav>
                                        <p:tav tm="100000">
                                          <p:val>
                                            <p:strVal val="#ppt_x"/>
                                          </p:val>
                                        </p:tav>
                                      </p:tavLst>
                                    </p:anim>
                                    <p:anim calcmode="lin" valueType="num">
                                      <p:cBhvr additive="base">
                                        <p:cTn id="14"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Ã¼jdelemek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24" y="0"/>
            <a:ext cx="916302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p:txBody>
          <a:bodyPr/>
          <a:lstStyle/>
          <a:p>
            <a:pPr marL="0" indent="0">
              <a:buNone/>
            </a:pPr>
            <a:r>
              <a:rPr lang="tr-TR" b="1" dirty="0">
                <a:latin typeface="Kalam-Regular"/>
              </a:rPr>
              <a:t>“Müjdeleyiciler ve uyarıcılar olarak </a:t>
            </a:r>
            <a:r>
              <a:rPr lang="tr-TR" b="1" dirty="0" smtClean="0">
                <a:latin typeface="Kalam-Regular"/>
              </a:rPr>
              <a:t>peygamberler gönderdik </a:t>
            </a:r>
            <a:r>
              <a:rPr lang="tr-TR" b="1" dirty="0">
                <a:latin typeface="Kalam-Regular"/>
              </a:rPr>
              <a:t>ki, peygamberlerden </a:t>
            </a:r>
            <a:r>
              <a:rPr lang="tr-TR" b="1" dirty="0" smtClean="0">
                <a:latin typeface="Kalam-Regular"/>
              </a:rPr>
              <a:t>sonra insanların </a:t>
            </a:r>
            <a:r>
              <a:rPr lang="tr-TR" b="1" dirty="0">
                <a:latin typeface="Kalam-Regular"/>
              </a:rPr>
              <a:t>Allah’a karşı bir bahaneleri olmasın...”</a:t>
            </a:r>
          </a:p>
          <a:p>
            <a:pPr marL="0" indent="0">
              <a:buNone/>
            </a:pPr>
            <a:r>
              <a:rPr lang="tr-TR" dirty="0" smtClean="0">
                <a:latin typeface="Kalam-Regular"/>
              </a:rPr>
              <a:t>				Nisâ </a:t>
            </a:r>
            <a:r>
              <a:rPr lang="tr-TR" dirty="0" err="1" smtClean="0">
                <a:latin typeface="Kalam-Regular"/>
              </a:rPr>
              <a:t>S</a:t>
            </a:r>
            <a:r>
              <a:rPr lang="tr-TR" dirty="0" err="1">
                <a:latin typeface="Kalam-Regular"/>
              </a:rPr>
              <a:t>û</a:t>
            </a:r>
            <a:r>
              <a:rPr lang="tr-TR" dirty="0" err="1" smtClean="0">
                <a:latin typeface="Kalam-Regular"/>
              </a:rPr>
              <a:t>resi</a:t>
            </a:r>
            <a:r>
              <a:rPr lang="tr-TR" dirty="0" smtClean="0">
                <a:latin typeface="Kalam-Regular"/>
              </a:rPr>
              <a:t> </a:t>
            </a:r>
            <a:r>
              <a:rPr lang="tr-TR" dirty="0">
                <a:latin typeface="Kalam-Regular"/>
              </a:rPr>
              <a:t>165. </a:t>
            </a:r>
            <a:r>
              <a:rPr lang="tr-TR" dirty="0" smtClean="0">
                <a:latin typeface="Kalam-Regular"/>
              </a:rPr>
              <a:t>ayet</a:t>
            </a:r>
            <a:endParaRPr lang="tr-TR" dirty="0"/>
          </a:p>
        </p:txBody>
      </p:sp>
    </p:spTree>
    <p:extLst>
      <p:ext uri="{BB962C8B-B14F-4D97-AF65-F5344CB8AC3E}">
        <p14:creationId xmlns:p14="http://schemas.microsoft.com/office/powerpoint/2010/main" val="2480038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deniz feneri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2195736" y="1988840"/>
            <a:ext cx="6779096" cy="3888432"/>
          </a:xfrm>
        </p:spPr>
        <p:txBody>
          <a:bodyPr>
            <a:normAutofit/>
          </a:bodyPr>
          <a:lstStyle/>
          <a:p>
            <a:r>
              <a:rPr lang="tr-TR" b="1" dirty="0"/>
              <a:t> “Biz seni müjdeleyici ve uyarıcı olarak hak ile gönderdik. Her ümmet için mutlaka bir uyarıcı bulunmuştur</a:t>
            </a:r>
            <a:r>
              <a:rPr lang="tr-TR" b="1" dirty="0" smtClean="0"/>
              <a:t>.”   </a:t>
            </a:r>
          </a:p>
          <a:p>
            <a:endParaRPr lang="tr-TR" b="1" dirty="0" smtClean="0"/>
          </a:p>
          <a:p>
            <a:endParaRPr lang="tr-TR" b="1" dirty="0" smtClean="0"/>
          </a:p>
          <a:p>
            <a:pPr marL="0" indent="0">
              <a:buNone/>
            </a:pPr>
            <a:r>
              <a:rPr lang="tr-TR" b="1" dirty="0" smtClean="0"/>
              <a:t>			FÂTIR SÛRESİ 24. AYET</a:t>
            </a:r>
            <a:endParaRPr lang="tr-TR" b="1" dirty="0"/>
          </a:p>
        </p:txBody>
      </p:sp>
    </p:spTree>
    <p:extLst>
      <p:ext uri="{BB962C8B-B14F-4D97-AF65-F5344CB8AC3E}">
        <p14:creationId xmlns:p14="http://schemas.microsoft.com/office/powerpoint/2010/main" val="37727772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2 Alt Başlık"/>
          <p:cNvSpPr>
            <a:spLocks noGrp="1"/>
          </p:cNvSpPr>
          <p:nvPr>
            <p:ph type="subTitle" idx="1"/>
          </p:nvPr>
        </p:nvSpPr>
        <p:spPr>
          <a:xfrm>
            <a:off x="19448" y="260648"/>
            <a:ext cx="6400800" cy="4392488"/>
          </a:xfrm>
        </p:spPr>
        <p:txBody>
          <a:bodyPr>
            <a:noAutofit/>
          </a:bodyPr>
          <a:lstStyle/>
          <a:p>
            <a:r>
              <a:rPr lang="tr-TR" sz="6000" b="1" dirty="0" smtClean="0">
                <a:solidFill>
                  <a:schemeClr val="tx1"/>
                </a:solidFill>
              </a:rPr>
              <a:t>İnsan, </a:t>
            </a:r>
          </a:p>
          <a:p>
            <a:r>
              <a:rPr lang="tr-TR" sz="6000" b="1" dirty="0" smtClean="0">
                <a:solidFill>
                  <a:schemeClr val="tx1"/>
                </a:solidFill>
              </a:rPr>
              <a:t>sadece aklıyla </a:t>
            </a:r>
          </a:p>
          <a:p>
            <a:r>
              <a:rPr lang="tr-TR" sz="6000" b="1" dirty="0" smtClean="0">
                <a:solidFill>
                  <a:schemeClr val="tx1"/>
                </a:solidFill>
              </a:rPr>
              <a:t>her sorusunun cevabını </a:t>
            </a:r>
          </a:p>
          <a:p>
            <a:r>
              <a:rPr lang="tr-TR" sz="6000" b="1" dirty="0" smtClean="0">
                <a:solidFill>
                  <a:schemeClr val="tx1"/>
                </a:solidFill>
              </a:rPr>
              <a:t>bulabilir mi ?</a:t>
            </a:r>
            <a:endParaRPr lang="tr-TR" sz="6000" b="1" dirty="0">
              <a:solidFill>
                <a:schemeClr val="tx1"/>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484784"/>
            <a:ext cx="3103706" cy="5261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ennet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76"/>
            <a:ext cx="9143999" cy="6845524"/>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1" y="12476"/>
            <a:ext cx="9143999" cy="6656884"/>
          </a:xfrm>
        </p:spPr>
        <p:txBody>
          <a:bodyPr>
            <a:normAutofit/>
          </a:bodyPr>
          <a:lstStyle/>
          <a:p>
            <a:r>
              <a:rPr lang="tr-TR" b="1" u="sng" dirty="0">
                <a:solidFill>
                  <a:schemeClr val="bg1"/>
                </a:solidFill>
              </a:rPr>
              <a:t>Nübüvvet</a:t>
            </a:r>
            <a:r>
              <a:rPr lang="tr-TR" b="1" dirty="0">
                <a:solidFill>
                  <a:schemeClr val="bg1"/>
                </a:solidFill>
              </a:rPr>
              <a:t>, </a:t>
            </a:r>
            <a:endParaRPr lang="tr-TR" b="1" dirty="0" smtClean="0">
              <a:solidFill>
                <a:schemeClr val="bg1"/>
              </a:solidFill>
            </a:endParaRPr>
          </a:p>
          <a:p>
            <a:pPr marL="0" indent="0">
              <a:buNone/>
            </a:pPr>
            <a:endParaRPr lang="tr-TR" b="1" dirty="0" smtClean="0">
              <a:solidFill>
                <a:schemeClr val="bg1"/>
              </a:solidFill>
            </a:endParaRPr>
          </a:p>
          <a:p>
            <a:pPr marL="0" indent="0">
              <a:buNone/>
            </a:pPr>
            <a:r>
              <a:rPr lang="tr-TR" b="1" dirty="0" smtClean="0">
                <a:solidFill>
                  <a:schemeClr val="bg1"/>
                </a:solidFill>
              </a:rPr>
              <a:t>kelime </a:t>
            </a:r>
            <a:r>
              <a:rPr lang="tr-TR" b="1" dirty="0">
                <a:solidFill>
                  <a:schemeClr val="bg1"/>
                </a:solidFill>
              </a:rPr>
              <a:t>olarak </a:t>
            </a:r>
            <a:r>
              <a:rPr lang="tr-TR" b="1" dirty="0">
                <a:solidFill>
                  <a:srgbClr val="FFFF00"/>
                </a:solidFill>
              </a:rPr>
              <a:t>haber verme </a:t>
            </a:r>
            <a:r>
              <a:rPr lang="tr-TR" b="1" dirty="0">
                <a:solidFill>
                  <a:schemeClr val="bg1"/>
                </a:solidFill>
              </a:rPr>
              <a:t>anlamındadır. </a:t>
            </a:r>
            <a:endParaRPr lang="tr-TR" b="1" dirty="0" smtClean="0">
              <a:solidFill>
                <a:schemeClr val="bg1"/>
              </a:solidFill>
            </a:endParaRPr>
          </a:p>
          <a:p>
            <a:pPr marL="0" indent="0">
              <a:buNone/>
            </a:pPr>
            <a:r>
              <a:rPr lang="tr-TR" b="1" dirty="0" smtClean="0">
                <a:solidFill>
                  <a:schemeClr val="bg1"/>
                </a:solidFill>
              </a:rPr>
              <a:t>Terim olarak;</a:t>
            </a:r>
            <a:r>
              <a:rPr lang="tr-TR" b="1" dirty="0" smtClean="0">
                <a:solidFill>
                  <a:srgbClr val="FFFF00"/>
                </a:solidFill>
              </a:rPr>
              <a:t>                 peygamberlik</a:t>
            </a:r>
            <a:r>
              <a:rPr lang="tr-TR" b="1" dirty="0">
                <a:solidFill>
                  <a:srgbClr val="FFFF00"/>
                </a:solidFill>
              </a:rPr>
              <a:t>, </a:t>
            </a:r>
            <a:r>
              <a:rPr lang="tr-TR" b="1" dirty="0" err="1">
                <a:solidFill>
                  <a:srgbClr val="FFFF00"/>
                </a:solidFill>
              </a:rPr>
              <a:t>nebilik</a:t>
            </a:r>
            <a:r>
              <a:rPr lang="tr-TR" b="1" dirty="0">
                <a:solidFill>
                  <a:srgbClr val="FFFF00"/>
                </a:solidFill>
              </a:rPr>
              <a:t>, elçilik, </a:t>
            </a:r>
            <a:r>
              <a:rPr lang="tr-TR" b="1" dirty="0" err="1">
                <a:solidFill>
                  <a:srgbClr val="FFFF00"/>
                </a:solidFill>
              </a:rPr>
              <a:t>risalet</a:t>
            </a:r>
            <a:r>
              <a:rPr lang="tr-TR" b="1" dirty="0">
                <a:solidFill>
                  <a:srgbClr val="FFFF00"/>
                </a:solidFill>
              </a:rPr>
              <a:t> </a:t>
            </a:r>
            <a:r>
              <a:rPr lang="tr-TR" b="1" dirty="0">
                <a:solidFill>
                  <a:schemeClr val="bg1"/>
                </a:solidFill>
              </a:rPr>
              <a:t>anlamlarına gelir. </a:t>
            </a:r>
            <a:endParaRPr lang="tr-TR" b="1" dirty="0" smtClean="0">
              <a:solidFill>
                <a:schemeClr val="bg1"/>
              </a:solidFill>
            </a:endParaRPr>
          </a:p>
          <a:p>
            <a:pPr marL="0" indent="0">
              <a:buNone/>
            </a:pPr>
            <a:endParaRPr lang="tr-TR" b="1" dirty="0" smtClean="0">
              <a:solidFill>
                <a:schemeClr val="bg1"/>
              </a:solidFill>
            </a:endParaRPr>
          </a:p>
          <a:p>
            <a:pPr marL="0" indent="0">
              <a:buNone/>
            </a:pPr>
            <a:endParaRPr lang="tr-TR" b="1" dirty="0" smtClean="0">
              <a:solidFill>
                <a:schemeClr val="bg1"/>
              </a:solidFill>
            </a:endParaRPr>
          </a:p>
          <a:p>
            <a:pPr marL="0" indent="0">
              <a:buNone/>
            </a:pPr>
            <a:endParaRPr lang="tr-TR" b="1" dirty="0" smtClean="0">
              <a:solidFill>
                <a:schemeClr val="bg1"/>
              </a:solidFill>
            </a:endParaRPr>
          </a:p>
          <a:p>
            <a:pPr marL="0" indent="0">
              <a:buNone/>
            </a:pPr>
            <a:r>
              <a:rPr lang="tr-TR" b="1" dirty="0" smtClean="0">
                <a:solidFill>
                  <a:schemeClr val="bg1"/>
                </a:solidFill>
              </a:rPr>
              <a:t>Allah’ın </a:t>
            </a:r>
            <a:r>
              <a:rPr lang="tr-TR" b="1" dirty="0">
                <a:solidFill>
                  <a:schemeClr val="bg1"/>
                </a:solidFill>
              </a:rPr>
              <a:t>(</a:t>
            </a:r>
            <a:r>
              <a:rPr lang="tr-TR" b="1" dirty="0" err="1">
                <a:solidFill>
                  <a:schemeClr val="bg1"/>
                </a:solidFill>
              </a:rPr>
              <a:t>c.c</a:t>
            </a:r>
            <a:r>
              <a:rPr lang="tr-TR" b="1" dirty="0" smtClean="0">
                <a:solidFill>
                  <a:schemeClr val="bg1"/>
                </a:solidFill>
              </a:rPr>
              <a:t>.) </a:t>
            </a:r>
            <a:r>
              <a:rPr lang="tr-TR" b="1" dirty="0">
                <a:solidFill>
                  <a:schemeClr val="bg1"/>
                </a:solidFill>
              </a:rPr>
              <a:t>gönderdiği vahiyleri, emir ve yasakları alıp insanlara dinin gerçeklerini duyurma; söz, tutum ve davranışlarıyla açıklama makamı olan peygamberlik vazifesidir. </a:t>
            </a:r>
          </a:p>
        </p:txBody>
      </p:sp>
    </p:spTree>
    <p:extLst>
      <p:ext uri="{BB962C8B-B14F-4D97-AF65-F5344CB8AC3E}">
        <p14:creationId xmlns:p14="http://schemas.microsoft.com/office/powerpoint/2010/main" val="374816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8857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İçerik Yer Tutucusu 2"/>
          <p:cNvSpPr>
            <a:spLocks noGrp="1"/>
          </p:cNvSpPr>
          <p:nvPr>
            <p:ph idx="1"/>
          </p:nvPr>
        </p:nvSpPr>
        <p:spPr>
          <a:xfrm>
            <a:off x="179512" y="0"/>
            <a:ext cx="9433048" cy="3672408"/>
          </a:xfrm>
        </p:spPr>
        <p:txBody>
          <a:bodyPr>
            <a:normAutofit fontScale="92500" lnSpcReduction="20000"/>
          </a:bodyPr>
          <a:lstStyle/>
          <a:p>
            <a:endParaRPr lang="tr-TR" b="1" dirty="0" smtClean="0">
              <a:solidFill>
                <a:schemeClr val="bg1"/>
              </a:solidFill>
            </a:endParaRPr>
          </a:p>
          <a:p>
            <a:r>
              <a:rPr lang="tr-TR" b="1" dirty="0" smtClean="0">
                <a:solidFill>
                  <a:schemeClr val="bg1"/>
                </a:solidFill>
              </a:rPr>
              <a:t> </a:t>
            </a:r>
            <a:r>
              <a:rPr lang="tr-TR" b="1" u="sng" dirty="0">
                <a:solidFill>
                  <a:schemeClr val="bg1"/>
                </a:solidFill>
              </a:rPr>
              <a:t>Risalet, </a:t>
            </a:r>
            <a:endParaRPr lang="tr-TR" b="1" u="sng" dirty="0" smtClean="0">
              <a:solidFill>
                <a:schemeClr val="bg1"/>
              </a:solidFill>
            </a:endParaRPr>
          </a:p>
          <a:p>
            <a:pPr marL="0" indent="0">
              <a:buNone/>
            </a:pPr>
            <a:endParaRPr lang="tr-TR" b="1" u="sng" dirty="0" smtClean="0">
              <a:solidFill>
                <a:schemeClr val="bg1"/>
              </a:solidFill>
            </a:endParaRPr>
          </a:p>
          <a:p>
            <a:pPr marL="0" indent="0">
              <a:buNone/>
            </a:pPr>
            <a:r>
              <a:rPr lang="tr-TR" b="1" dirty="0" smtClean="0">
                <a:solidFill>
                  <a:schemeClr val="bg1"/>
                </a:solidFill>
              </a:rPr>
              <a:t>kelime </a:t>
            </a:r>
            <a:r>
              <a:rPr lang="tr-TR" b="1" dirty="0">
                <a:solidFill>
                  <a:schemeClr val="bg1"/>
                </a:solidFill>
              </a:rPr>
              <a:t>olarak </a:t>
            </a:r>
            <a:endParaRPr lang="tr-TR" b="1" dirty="0" smtClean="0">
              <a:solidFill>
                <a:schemeClr val="bg1"/>
              </a:solidFill>
            </a:endParaRPr>
          </a:p>
          <a:p>
            <a:pPr marL="0" indent="0">
              <a:buNone/>
            </a:pPr>
            <a:r>
              <a:rPr lang="tr-TR" b="1" u="sng" dirty="0" smtClean="0">
                <a:solidFill>
                  <a:srgbClr val="FFFF00"/>
                </a:solidFill>
              </a:rPr>
              <a:t>gönderilen </a:t>
            </a:r>
            <a:r>
              <a:rPr lang="tr-TR" b="1" u="sng" dirty="0">
                <a:solidFill>
                  <a:srgbClr val="FFFF00"/>
                </a:solidFill>
              </a:rPr>
              <a:t>elçi </a:t>
            </a:r>
            <a:r>
              <a:rPr lang="tr-TR" b="1" dirty="0">
                <a:solidFill>
                  <a:schemeClr val="bg1"/>
                </a:solidFill>
              </a:rPr>
              <a:t>demektir. </a:t>
            </a:r>
            <a:endParaRPr lang="tr-TR" b="1" dirty="0" smtClean="0">
              <a:solidFill>
                <a:schemeClr val="bg1"/>
              </a:solidFill>
            </a:endParaRPr>
          </a:p>
          <a:p>
            <a:pPr marL="0" indent="0">
              <a:buNone/>
            </a:pPr>
            <a:r>
              <a:rPr lang="tr-TR" b="1" dirty="0" smtClean="0">
                <a:solidFill>
                  <a:schemeClr val="bg1"/>
                </a:solidFill>
              </a:rPr>
              <a:t>Terim olarak; </a:t>
            </a:r>
          </a:p>
          <a:p>
            <a:pPr marL="0" indent="0">
              <a:buNone/>
            </a:pPr>
            <a:r>
              <a:rPr lang="tr-TR" b="1" dirty="0" smtClean="0">
                <a:solidFill>
                  <a:srgbClr val="FFFF00"/>
                </a:solidFill>
              </a:rPr>
              <a:t>peygamberlik</a:t>
            </a:r>
            <a:r>
              <a:rPr lang="tr-TR" b="1" dirty="0">
                <a:solidFill>
                  <a:srgbClr val="FFFF00"/>
                </a:solidFill>
              </a:rPr>
              <a:t>, </a:t>
            </a:r>
            <a:r>
              <a:rPr lang="tr-TR" b="1" dirty="0" err="1">
                <a:solidFill>
                  <a:srgbClr val="FFFF00"/>
                </a:solidFill>
              </a:rPr>
              <a:t>nebilik</a:t>
            </a:r>
            <a:r>
              <a:rPr lang="tr-TR" b="1" dirty="0">
                <a:solidFill>
                  <a:srgbClr val="FFFF00"/>
                </a:solidFill>
              </a:rPr>
              <a:t>, elçilik </a:t>
            </a:r>
            <a:endParaRPr lang="tr-TR" b="1" dirty="0" smtClean="0">
              <a:solidFill>
                <a:srgbClr val="FFFF00"/>
              </a:solidFill>
            </a:endParaRPr>
          </a:p>
          <a:p>
            <a:pPr marL="0" indent="0">
              <a:buNone/>
            </a:pPr>
            <a:r>
              <a:rPr lang="tr-TR" b="1" dirty="0" smtClean="0">
                <a:solidFill>
                  <a:schemeClr val="bg1"/>
                </a:solidFill>
              </a:rPr>
              <a:t>anlamlarına </a:t>
            </a:r>
            <a:r>
              <a:rPr lang="tr-TR" b="1" dirty="0">
                <a:solidFill>
                  <a:schemeClr val="bg1"/>
                </a:solidFill>
              </a:rPr>
              <a:t>gelir. </a:t>
            </a:r>
            <a:endParaRPr lang="tr-TR" b="1" dirty="0" smtClean="0">
              <a:solidFill>
                <a:schemeClr val="bg1"/>
              </a:solidFill>
            </a:endParaRPr>
          </a:p>
          <a:p>
            <a:pPr marL="0" indent="0">
              <a:buNone/>
            </a:pPr>
            <a:endParaRPr lang="tr-TR" b="1" dirty="0" smtClean="0">
              <a:solidFill>
                <a:schemeClr val="bg1"/>
              </a:solidFill>
            </a:endParaRPr>
          </a:p>
        </p:txBody>
      </p:sp>
      <p:sp>
        <p:nvSpPr>
          <p:cNvPr id="2" name="Metin kutusu 1"/>
          <p:cNvSpPr txBox="1"/>
          <p:nvPr/>
        </p:nvSpPr>
        <p:spPr>
          <a:xfrm>
            <a:off x="0" y="4725144"/>
            <a:ext cx="7092280" cy="2062103"/>
          </a:xfrm>
          <a:prstGeom prst="rect">
            <a:avLst/>
          </a:prstGeom>
          <a:noFill/>
        </p:spPr>
        <p:txBody>
          <a:bodyPr wrap="square" rtlCol="0">
            <a:spAutoFit/>
          </a:bodyPr>
          <a:lstStyle/>
          <a:p>
            <a:r>
              <a:rPr lang="tr-TR" sz="3200" b="1" dirty="0"/>
              <a:t>Allah’ın (</a:t>
            </a:r>
            <a:r>
              <a:rPr lang="tr-TR" sz="3200" b="1" dirty="0" err="1"/>
              <a:t>c.c</a:t>
            </a:r>
            <a:r>
              <a:rPr lang="tr-TR" sz="3200" b="1" dirty="0"/>
              <a:t>.) emir ve yasaklarını insanlara bildirmekle görevli olan peygamberlerin Allah (</a:t>
            </a:r>
            <a:r>
              <a:rPr lang="tr-TR" sz="3200" b="1" dirty="0" err="1"/>
              <a:t>c.c</a:t>
            </a:r>
            <a:r>
              <a:rPr lang="tr-TR" sz="3200" b="1" dirty="0"/>
              <a:t>.) ile insanlar arasındaki elçilik vazifesidir. </a:t>
            </a:r>
          </a:p>
        </p:txBody>
      </p:sp>
    </p:spTree>
    <p:extLst>
      <p:ext uri="{BB962C8B-B14F-4D97-AF65-F5344CB8AC3E}">
        <p14:creationId xmlns:p14="http://schemas.microsoft.com/office/powerpoint/2010/main" val="4100208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12" y="0"/>
            <a:ext cx="9172208" cy="6946402"/>
          </a:xfrm>
          <a:prstGeom prst="rect">
            <a:avLst/>
          </a:prstGeom>
          <a:noFill/>
          <a:extLst>
            <a:ext uri="{909E8E84-426E-40DD-AFC4-6F175D3DCCD1}">
              <a14:hiddenFill xmlns:a14="http://schemas.microsoft.com/office/drawing/2010/main">
                <a:solidFill>
                  <a:srgbClr val="FFFFFF"/>
                </a:solidFill>
              </a14:hiddenFill>
            </a:ext>
          </a:extLst>
        </p:spPr>
      </p:pic>
      <p:sp>
        <p:nvSpPr>
          <p:cNvPr id="2" name="1 Başlık"/>
          <p:cNvSpPr>
            <a:spLocks noGrp="1"/>
          </p:cNvSpPr>
          <p:nvPr>
            <p:ph type="ctrTitle"/>
          </p:nvPr>
        </p:nvSpPr>
        <p:spPr>
          <a:xfrm>
            <a:off x="685800" y="620688"/>
            <a:ext cx="7772400" cy="3600399"/>
          </a:xfrm>
          <a:noFill/>
          <a:ln>
            <a:noFill/>
          </a:ln>
        </p:spPr>
        <p:txBody>
          <a:bodyPr>
            <a:normAutofit fontScale="90000"/>
          </a:bodyPr>
          <a:lstStyle/>
          <a:p>
            <a:r>
              <a:rPr lang="tr-TR" b="1" dirty="0" smtClean="0">
                <a:solidFill>
                  <a:schemeClr val="bg1"/>
                </a:solidFill>
              </a:rPr>
              <a:t/>
            </a:r>
            <a:br>
              <a:rPr lang="tr-TR" b="1" dirty="0" smtClean="0">
                <a:solidFill>
                  <a:schemeClr val="bg1"/>
                </a:solidFill>
              </a:rPr>
            </a:br>
            <a:r>
              <a:rPr lang="tr-TR" b="1" dirty="0">
                <a:solidFill>
                  <a:schemeClr val="bg1"/>
                </a:solidFill>
              </a:rPr>
              <a:t/>
            </a:r>
            <a:br>
              <a:rPr lang="tr-TR" b="1" dirty="0">
                <a:solidFill>
                  <a:schemeClr val="bg1"/>
                </a:solidFill>
              </a:rPr>
            </a:br>
            <a:r>
              <a:rPr lang="tr-TR" b="1" dirty="0" smtClean="0">
                <a:solidFill>
                  <a:schemeClr val="bg1">
                    <a:lumMod val="85000"/>
                  </a:schemeClr>
                </a:solidFill>
              </a:rPr>
              <a:t>“Nitekim kendi aranızdan, size ayetlerimizi okuyan, sizi her türlü kötülükten arındıran, size kitap ve hikmeti öğreten, ayrıca bilmediklerinizi de öğreten bir peygamber gönderdik.”</a:t>
            </a:r>
            <a:br>
              <a:rPr lang="tr-TR" b="1" dirty="0" smtClean="0">
                <a:solidFill>
                  <a:schemeClr val="bg1">
                    <a:lumMod val="85000"/>
                  </a:schemeClr>
                </a:solidFill>
              </a:rPr>
            </a:br>
            <a:r>
              <a:rPr lang="tr-TR" dirty="0" smtClean="0"/>
              <a:t/>
            </a:r>
            <a:br>
              <a:rPr lang="tr-TR" dirty="0" smtClean="0"/>
            </a:br>
            <a:r>
              <a:rPr lang="tr-TR" dirty="0" smtClean="0"/>
              <a:t>Bakara </a:t>
            </a:r>
            <a:r>
              <a:rPr lang="tr-TR" dirty="0" err="1" smtClean="0"/>
              <a:t>Sûresi</a:t>
            </a:r>
            <a:r>
              <a:rPr lang="tr-TR" dirty="0" smtClean="0"/>
              <a:t> 151.Ayet</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worldchefs.org/wacs2010/image/turkey1.jpg">
            <a:hlinkClick r:id="rId2"/>
          </p:cNvPr>
          <p:cNvPicPr>
            <a:picLocks noChangeAspect="1" noChangeArrowheads="1"/>
          </p:cNvPicPr>
          <p:nvPr/>
        </p:nvPicPr>
        <p:blipFill>
          <a:blip r:embed="rId3" cstate="print"/>
          <a:srcRect/>
          <a:stretch>
            <a:fillRect/>
          </a:stretch>
        </p:blipFill>
        <p:spPr bwMode="auto">
          <a:xfrm>
            <a:off x="0" y="0"/>
            <a:ext cx="9148526" cy="6858000"/>
          </a:xfrm>
          <a:prstGeom prst="rect">
            <a:avLst/>
          </a:prstGeom>
          <a:noFill/>
        </p:spPr>
      </p:pic>
      <p:sp>
        <p:nvSpPr>
          <p:cNvPr id="3" name="Dikdörtgen 2"/>
          <p:cNvSpPr/>
          <p:nvPr/>
        </p:nvSpPr>
        <p:spPr>
          <a:xfrm rot="19958739">
            <a:off x="395469" y="4329240"/>
            <a:ext cx="508337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tr-TR"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Kılavuz kaptan</a:t>
            </a:r>
            <a:endParaRPr lang="tr-TR"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Ä°lgili resi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08" y="1700808"/>
            <a:ext cx="6931856" cy="5157192"/>
          </a:xfrm>
          <a:prstGeom prst="rect">
            <a:avLst/>
          </a:prstGeom>
          <a:noFill/>
          <a:extLst>
            <a:ext uri="{909E8E84-426E-40DD-AFC4-6F175D3DCCD1}">
              <a14:hiddenFill xmlns:a14="http://schemas.microsoft.com/office/drawing/2010/main">
                <a:solidFill>
                  <a:srgbClr val="FFFFFF"/>
                </a:solidFill>
              </a14:hiddenFill>
            </a:ext>
          </a:extLst>
        </p:spPr>
      </p:pic>
      <p:sp>
        <p:nvSpPr>
          <p:cNvPr id="2" name="1 Başlık"/>
          <p:cNvSpPr>
            <a:spLocks noGrp="1"/>
          </p:cNvSpPr>
          <p:nvPr>
            <p:ph type="title"/>
          </p:nvPr>
        </p:nvSpPr>
        <p:spPr>
          <a:xfrm>
            <a:off x="5076056" y="692696"/>
            <a:ext cx="3610744" cy="5040560"/>
          </a:xfrm>
        </p:spPr>
        <p:txBody>
          <a:bodyPr>
            <a:normAutofit fontScale="90000"/>
          </a:bodyPr>
          <a:lstStyle/>
          <a:p>
            <a:r>
              <a:rPr lang="tr-TR" dirty="0" smtClean="0"/>
              <a:t>Hz. </a:t>
            </a:r>
            <a:r>
              <a:rPr lang="tr-TR" dirty="0" err="1" smtClean="0"/>
              <a:t>Üzeyr</a:t>
            </a:r>
            <a:r>
              <a:rPr lang="tr-TR" dirty="0" smtClean="0"/>
              <a:t/>
            </a:r>
            <a:br>
              <a:rPr lang="tr-TR" dirty="0" smtClean="0"/>
            </a:br>
            <a:r>
              <a:rPr lang="tr-TR" dirty="0" smtClean="0"/>
              <a:t/>
            </a:r>
            <a:br>
              <a:rPr lang="tr-TR" dirty="0" smtClean="0"/>
            </a:br>
            <a:r>
              <a:rPr lang="tr-TR" dirty="0" smtClean="0"/>
              <a:t>Hz. </a:t>
            </a:r>
            <a:r>
              <a:rPr lang="tr-TR" dirty="0" err="1" smtClean="0"/>
              <a:t>Zülkarneyn</a:t>
            </a:r>
            <a:r>
              <a:rPr lang="tr-TR" dirty="0" smtClean="0"/>
              <a:t/>
            </a:r>
            <a:br>
              <a:rPr lang="tr-TR" dirty="0" smtClean="0"/>
            </a:br>
            <a:r>
              <a:rPr lang="tr-TR" dirty="0" smtClean="0"/>
              <a:t/>
            </a:r>
            <a:br>
              <a:rPr lang="tr-TR" dirty="0" smtClean="0"/>
            </a:br>
            <a:r>
              <a:rPr lang="tr-TR" dirty="0" smtClean="0"/>
              <a:t>Hz. Lokman</a:t>
            </a:r>
            <a:br>
              <a:rPr lang="tr-TR" dirty="0" smtClean="0"/>
            </a:br>
            <a:r>
              <a:rPr lang="tr-TR" dirty="0" smtClean="0"/>
              <a:t/>
            </a:r>
            <a:br>
              <a:rPr lang="tr-TR" dirty="0" smtClean="0"/>
            </a:br>
            <a:r>
              <a:rPr lang="tr-TR" dirty="0" smtClean="0"/>
              <a:t>Hz. </a:t>
            </a:r>
            <a:r>
              <a:rPr lang="tr-TR" dirty="0" err="1" smtClean="0"/>
              <a:t>Şit</a:t>
            </a:r>
            <a:r>
              <a:rPr lang="tr-TR" dirty="0" smtClean="0"/>
              <a:t/>
            </a:r>
            <a:br>
              <a:rPr lang="tr-TR" dirty="0" smtClean="0"/>
            </a:br>
            <a:r>
              <a:rPr lang="tr-TR" dirty="0" smtClean="0"/>
              <a:t/>
            </a:r>
            <a:br>
              <a:rPr lang="tr-TR" dirty="0" smtClean="0"/>
            </a:br>
            <a:endParaRPr lang="tr-T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MÃMÄ°N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0"/>
            <a:ext cx="846043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1 Başlık"/>
          <p:cNvSpPr>
            <a:spLocks noGrp="1"/>
          </p:cNvSpPr>
          <p:nvPr>
            <p:ph type="ctrTitle"/>
          </p:nvPr>
        </p:nvSpPr>
        <p:spPr>
          <a:xfrm>
            <a:off x="107504" y="2693987"/>
            <a:ext cx="5184576" cy="1470025"/>
          </a:xfrm>
        </p:spPr>
        <p:txBody>
          <a:bodyPr>
            <a:noAutofit/>
          </a:bodyPr>
          <a:lstStyle/>
          <a:p>
            <a:r>
              <a:rPr lang="tr-TR" sz="3600" b="1" dirty="0" smtClean="0">
                <a:solidFill>
                  <a:srgbClr val="00B050"/>
                </a:solidFill>
              </a:rPr>
              <a:t>“Peygamber, </a:t>
            </a:r>
            <a:r>
              <a:rPr lang="tr-TR" sz="3600" b="1" dirty="0" err="1" smtClean="0">
                <a:solidFill>
                  <a:srgbClr val="00B050"/>
                </a:solidFill>
              </a:rPr>
              <a:t>Rabb’inden</a:t>
            </a:r>
            <a:r>
              <a:rPr lang="tr-TR" sz="3600" b="1" dirty="0" smtClean="0">
                <a:solidFill>
                  <a:srgbClr val="00B050"/>
                </a:solidFill>
              </a:rPr>
              <a:t> kendisine indirilene iman etti, </a:t>
            </a:r>
            <a:r>
              <a:rPr lang="tr-TR" sz="3600" b="1" dirty="0" err="1" smtClean="0">
                <a:solidFill>
                  <a:srgbClr val="00B050"/>
                </a:solidFill>
              </a:rPr>
              <a:t>mü’minler</a:t>
            </a:r>
            <a:r>
              <a:rPr lang="tr-TR" sz="3600" b="1" dirty="0" smtClean="0">
                <a:solidFill>
                  <a:srgbClr val="00B050"/>
                </a:solidFill>
              </a:rPr>
              <a:t> de (iman ettiler). Her biri; Allah’a meleklerine, kitaplarına ve peygamberlerine iman ettiler ve şöyle dediler: Onun peygamberlerinden hiçbirini (diğerinden) </a:t>
            </a:r>
            <a:br>
              <a:rPr lang="tr-TR" sz="3600" b="1" dirty="0" smtClean="0">
                <a:solidFill>
                  <a:srgbClr val="00B050"/>
                </a:solidFill>
              </a:rPr>
            </a:br>
            <a:r>
              <a:rPr lang="tr-TR" sz="3600" b="1" dirty="0" smtClean="0">
                <a:solidFill>
                  <a:srgbClr val="00B050"/>
                </a:solidFill>
              </a:rPr>
              <a:t>ayırt etmeyiz…”</a:t>
            </a:r>
            <a:br>
              <a:rPr lang="tr-TR" sz="3600" b="1" dirty="0" smtClean="0">
                <a:solidFill>
                  <a:srgbClr val="00B050"/>
                </a:solidFill>
              </a:rPr>
            </a:br>
            <a:r>
              <a:rPr lang="tr-TR" sz="3600" b="1" dirty="0" smtClean="0">
                <a:solidFill>
                  <a:srgbClr val="00B050"/>
                </a:solidFill>
              </a:rPr>
              <a:t> </a:t>
            </a:r>
            <a:r>
              <a:rPr lang="tr-TR" sz="3200" b="1" dirty="0" smtClean="0"/>
              <a:t>BAKARA SÛRESİ 285. AYET</a:t>
            </a:r>
            <a:endParaRPr lang="tr-TR" sz="32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73" y="0"/>
            <a:ext cx="921967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7780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2996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5" y="2996952"/>
            <a:ext cx="9148183" cy="3861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590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is Temas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355</TotalTime>
  <Words>242</Words>
  <Application>Microsoft Office PowerPoint</Application>
  <PresentationFormat>Ekran Gösterisi (4:3)</PresentationFormat>
  <Paragraphs>43</Paragraphs>
  <Slides>16</Slides>
  <Notes>0</Notes>
  <HiddenSlides>0</HiddenSlides>
  <MMClips>0</MMClips>
  <ScaleCrop>false</ScaleCrop>
  <HeadingPairs>
    <vt:vector size="4" baseType="variant">
      <vt:variant>
        <vt:lpstr>Tema</vt:lpstr>
      </vt:variant>
      <vt:variant>
        <vt:i4>1</vt:i4>
      </vt:variant>
      <vt:variant>
        <vt:lpstr>Slayt Başlıkları</vt:lpstr>
      </vt:variant>
      <vt:variant>
        <vt:i4>16</vt:i4>
      </vt:variant>
    </vt:vector>
  </HeadingPairs>
  <TitlesOfParts>
    <vt:vector size="17" baseType="lpstr">
      <vt:lpstr>Ofis Teması</vt:lpstr>
      <vt:lpstr>PEYGAMBERLERE İMAN</vt:lpstr>
      <vt:lpstr>Peygamber kelimesinin anlamı nedir?</vt:lpstr>
      <vt:lpstr>PowerPoint Sunusu</vt:lpstr>
      <vt:lpstr>Öğrencilerin “Sınavdan haberim yoktu.” dememeleri için öğretmenin sınavdan önce ne yapması gerekir? </vt:lpstr>
      <vt:lpstr>PowerPoint Sunusu</vt:lpstr>
      <vt:lpstr>PowerPoint Sunusu</vt:lpstr>
      <vt:lpstr>PowerPoint Sunusu</vt:lpstr>
      <vt:lpstr>PowerPoint Sunusu</vt:lpstr>
      <vt:lpstr>PowerPoint Sunusu</vt:lpstr>
      <vt:lpstr>  “Nitekim kendi aranızdan, size ayetlerimizi okuyan, sizi her türlü kötülükten arındıran, size kitap ve hikmeti öğreten, ayrıca bilmediklerinizi de öğreten bir peygamber gönderdik.”  Bakara Sûresi 151.Ayet</vt:lpstr>
      <vt:lpstr>PowerPoint Sunusu</vt:lpstr>
      <vt:lpstr>PowerPoint Sunusu</vt:lpstr>
      <vt:lpstr>Hz. Üzeyr  Hz. Zülkarneyn  Hz. Lokman  Hz. Şit  </vt:lpstr>
      <vt:lpstr>“Peygamber, Rabb’inden kendisine indirilene iman etti, mü’minler de (iman ettiler). Her biri; Allah’a meleklerine, kitaplarına ve peygamberlerine iman ettiler ve şöyle dediler: Onun peygamberlerinden hiçbirini (diğerinden)  ayırt etmeyiz…”  BAKARA SÛRESİ 285. AYET</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“Dediler ki bu ne biçim peygamber ki yemek yer, çarşıda pazarda dolaşır. Ona bir melek indirilseydi de bu, onunla beraber bir uyarıcı olsaydı ya! Yahut kendisine bir hazine verilseydi veya ürününden yiyeceği bahçesi olsaydı ya…” Furkan Suresi 7-8.ayetler</dc:title>
  <dc:creator>Toshiba</dc:creator>
  <cp:lastModifiedBy>hanüfü</cp:lastModifiedBy>
  <cp:revision>37</cp:revision>
  <dcterms:created xsi:type="dcterms:W3CDTF">2009-10-04T19:35:38Z</dcterms:created>
  <dcterms:modified xsi:type="dcterms:W3CDTF">2024-09-09T17:21:51Z</dcterms:modified>
</cp:coreProperties>
</file>