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sldIdLst>
    <p:sldId id="256" r:id="rId2"/>
    <p:sldId id="257" r:id="rId3"/>
    <p:sldId id="279" r:id="rId4"/>
    <p:sldId id="295" r:id="rId5"/>
    <p:sldId id="283" r:id="rId6"/>
    <p:sldId id="296" r:id="rId7"/>
    <p:sldId id="280" r:id="rId8"/>
    <p:sldId id="297" r:id="rId9"/>
    <p:sldId id="281" r:id="rId10"/>
    <p:sldId id="298" r:id="rId11"/>
    <p:sldId id="290" r:id="rId12"/>
    <p:sldId id="299" r:id="rId13"/>
    <p:sldId id="273" r:id="rId14"/>
    <p:sldId id="300" r:id="rId15"/>
    <p:sldId id="301" r:id="rId16"/>
    <p:sldId id="302" r:id="rId17"/>
    <p:sldId id="303" r:id="rId18"/>
    <p:sldId id="304" r:id="rId19"/>
    <p:sldId id="305" r:id="rId20"/>
    <p:sldId id="306" r:id="rId21"/>
    <p:sldId id="307" r:id="rId22"/>
    <p:sldId id="308" r:id="rId23"/>
    <p:sldId id="309" r:id="rId24"/>
    <p:sldId id="310" r:id="rId25"/>
    <p:sldId id="311" r:id="rId26"/>
    <p:sldId id="312" r:id="rId27"/>
    <p:sldId id="313" r:id="rId28"/>
  </p:sldIdLst>
  <p:sldSz cx="9144000" cy="6858000" type="screen4x3"/>
  <p:notesSz cx="6797675" cy="9926638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4D36A-AD0F-40AD-BB9F-517D3897DF90}" type="datetimeFigureOut">
              <a:rPr lang="tr-TR" smtClean="0"/>
              <a:pPr/>
              <a:t>18.01.2024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EF4B953E-3D21-462E-A1A4-5B2929AA5EDA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18823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4D36A-AD0F-40AD-BB9F-517D3897DF90}" type="datetimeFigureOut">
              <a:rPr lang="tr-TR" smtClean="0"/>
              <a:pPr/>
              <a:t>18.01.2024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B953E-3D21-462E-A1A4-5B2929AA5EDA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221454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4D36A-AD0F-40AD-BB9F-517D3897DF90}" type="datetimeFigureOut">
              <a:rPr lang="tr-TR" smtClean="0"/>
              <a:pPr/>
              <a:t>18.01.2024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EF4B953E-3D21-462E-A1A4-5B2929AA5EDA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85695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4D36A-AD0F-40AD-BB9F-517D3897DF90}" type="datetimeFigureOut">
              <a:rPr lang="tr-TR" smtClean="0"/>
              <a:pPr/>
              <a:t>18.01.2024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EF4B953E-3D21-462E-A1A4-5B2929AA5EDA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88852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4D36A-AD0F-40AD-BB9F-517D3897DF90}" type="datetimeFigureOut">
              <a:rPr lang="tr-TR" smtClean="0"/>
              <a:pPr/>
              <a:t>18.01.2024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EF4B953E-3D21-462E-A1A4-5B2929AA5EDA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43259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4D36A-AD0F-40AD-BB9F-517D3897DF90}" type="datetimeFigureOut">
              <a:rPr lang="tr-TR" smtClean="0"/>
              <a:pPr/>
              <a:t>18.01.2024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B953E-3D21-462E-A1A4-5B2929AA5EDA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42537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4D36A-AD0F-40AD-BB9F-517D3897DF90}" type="datetimeFigureOut">
              <a:rPr lang="tr-TR" smtClean="0"/>
              <a:pPr/>
              <a:t>18.01.2024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B953E-3D21-462E-A1A4-5B2929AA5EDA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00391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4D36A-AD0F-40AD-BB9F-517D3897DF90}" type="datetimeFigureOut">
              <a:rPr lang="tr-TR" smtClean="0"/>
              <a:pPr/>
              <a:t>18.01.2024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B953E-3D21-462E-A1A4-5B2929AA5EDA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36873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4D36A-AD0F-40AD-BB9F-517D3897DF90}" type="datetimeFigureOut">
              <a:rPr lang="tr-TR" smtClean="0"/>
              <a:pPr/>
              <a:t>18.01.2024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EF4B953E-3D21-462E-A1A4-5B2929AA5EDA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61590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4D36A-AD0F-40AD-BB9F-517D3897DF90}" type="datetimeFigureOut">
              <a:rPr lang="tr-TR" smtClean="0"/>
              <a:pPr/>
              <a:t>18.01.2024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EF4B953E-3D21-462E-A1A4-5B2929AA5EDA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882270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4D36A-AD0F-40AD-BB9F-517D3897DF90}" type="datetimeFigureOut">
              <a:rPr lang="tr-TR" smtClean="0"/>
              <a:pPr/>
              <a:t>18.01.2024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EF4B953E-3D21-462E-A1A4-5B2929AA5EDA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106872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4D36A-AD0F-40AD-BB9F-517D3897DF90}" type="datetimeFigureOut">
              <a:rPr lang="tr-TR" smtClean="0"/>
              <a:pPr/>
              <a:t>18.01.2024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EF4B953E-3D21-462E-A1A4-5B2929AA5EDA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20837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4D36A-AD0F-40AD-BB9F-517D3897DF90}" type="datetimeFigureOut">
              <a:rPr lang="tr-TR" smtClean="0"/>
              <a:pPr/>
              <a:t>18.01.2024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EF4B953E-3D21-462E-A1A4-5B2929AA5EDA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137780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4D36A-AD0F-40AD-BB9F-517D3897DF90}" type="datetimeFigureOut">
              <a:rPr lang="tr-TR" smtClean="0"/>
              <a:pPr/>
              <a:t>18.01.2024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EF4B953E-3D21-462E-A1A4-5B2929AA5EDA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118371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4D36A-AD0F-40AD-BB9F-517D3897DF90}" type="datetimeFigureOut">
              <a:rPr lang="tr-TR" smtClean="0"/>
              <a:pPr/>
              <a:t>18.01.2024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B953E-3D21-462E-A1A4-5B2929AA5EDA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121722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4D36A-AD0F-40AD-BB9F-517D3897DF90}" type="datetimeFigureOut">
              <a:rPr lang="tr-TR" smtClean="0"/>
              <a:pPr/>
              <a:t>18.01.2024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B953E-3D21-462E-A1A4-5B2929AA5EDA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84069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A4D36A-AD0F-40AD-BB9F-517D3897DF90}" type="datetimeFigureOut">
              <a:rPr lang="tr-TR" smtClean="0"/>
              <a:pPr/>
              <a:t>18.01.2024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EF4B953E-3D21-462E-A1A4-5B2929AA5EDA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79109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928662" y="836712"/>
            <a:ext cx="7500990" cy="4176464"/>
          </a:xfrm>
        </p:spPr>
        <p:txBody>
          <a:bodyPr>
            <a:noAutofit/>
          </a:bodyPr>
          <a:lstStyle/>
          <a:p>
            <a:pPr algn="ctr"/>
            <a:r>
              <a:rPr lang="tr-TR" sz="6600" b="1" dirty="0" smtClean="0"/>
              <a:t>8. </a:t>
            </a:r>
            <a:r>
              <a:rPr lang="tr-TR" sz="6600" b="1" dirty="0" smtClean="0"/>
              <a:t>SINIFLAR DKAB BİLGİ YARIŞMASINA HOŞGELDİNİZ</a:t>
            </a:r>
            <a:endParaRPr lang="tr-TR" sz="6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1331640" y="548680"/>
            <a:ext cx="705678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1-) </a:t>
            </a:r>
            <a:r>
              <a:rPr lang="tr-TR" sz="2400" dirty="0">
                <a:latin typeface="Comic Sans MS" panose="030F0702030302020204" pitchFamily="66" charset="0"/>
              </a:rPr>
              <a:t>“Allah, kendisinden başka hiçbir ilah olmayandır; </a:t>
            </a:r>
            <a:r>
              <a:rPr lang="tr-TR" sz="2400" u="sng" dirty="0">
                <a:latin typeface="Comic Sans MS" panose="030F0702030302020204" pitchFamily="66" charset="0"/>
              </a:rPr>
              <a:t>diridir, her şeyin varlığı ona bağlı ve dayalıdır</a:t>
            </a:r>
            <a:r>
              <a:rPr lang="tr-TR" sz="2400" dirty="0">
                <a:latin typeface="Comic Sans MS" panose="030F0702030302020204" pitchFamily="66" charset="0"/>
              </a:rPr>
              <a:t>. Ne uykusu </a:t>
            </a:r>
            <a:r>
              <a:rPr lang="tr-TR" sz="2400" dirty="0" smtClean="0">
                <a:latin typeface="Comic Sans MS" panose="030F0702030302020204" pitchFamily="66" charset="0"/>
              </a:rPr>
              <a:t>gelir ne </a:t>
            </a:r>
            <a:r>
              <a:rPr lang="tr-TR" sz="2400" dirty="0">
                <a:latin typeface="Comic Sans MS" panose="030F0702030302020204" pitchFamily="66" charset="0"/>
              </a:rPr>
              <a:t>de uyur. Göklerde ve yerde ne varsa hepsi onundur. Onun izni olmadıkça katında hiçbir kimse şefaat edemez</a:t>
            </a:r>
            <a:r>
              <a:rPr lang="tr-TR" sz="2400" dirty="0" smtClean="0">
                <a:latin typeface="Comic Sans MS" panose="030F0702030302020204" pitchFamily="66" charset="0"/>
              </a:rPr>
              <a:t>. </a:t>
            </a:r>
            <a:r>
              <a:rPr lang="tr-TR" sz="2400" u="sng" dirty="0" smtClean="0">
                <a:latin typeface="Comic Sans MS" panose="030F0702030302020204" pitchFamily="66" charset="0"/>
              </a:rPr>
              <a:t>Onların </a:t>
            </a:r>
            <a:r>
              <a:rPr lang="tr-TR" sz="2400" u="sng" dirty="0">
                <a:latin typeface="Comic Sans MS" panose="030F0702030302020204" pitchFamily="66" charset="0"/>
              </a:rPr>
              <a:t>önlerinde ve arkalarında olanları o bilir</a:t>
            </a:r>
            <a:r>
              <a:rPr lang="tr-TR" sz="2400" dirty="0">
                <a:latin typeface="Comic Sans MS" panose="030F0702030302020204" pitchFamily="66" charset="0"/>
              </a:rPr>
              <a:t>. Onun </a:t>
            </a:r>
            <a:r>
              <a:rPr lang="tr-TR" sz="2400" dirty="0" smtClean="0">
                <a:latin typeface="Comic Sans MS" panose="030F0702030302020204" pitchFamily="66" charset="0"/>
              </a:rPr>
              <a:t> bildirdiklerinin </a:t>
            </a:r>
            <a:r>
              <a:rPr lang="tr-TR" sz="2400" dirty="0">
                <a:latin typeface="Comic Sans MS" panose="030F0702030302020204" pitchFamily="66" charset="0"/>
              </a:rPr>
              <a:t>dışında insanlar onun ilminden hiçbir şeyi </a:t>
            </a:r>
            <a:r>
              <a:rPr lang="tr-TR" sz="2400" dirty="0" smtClean="0">
                <a:latin typeface="Comic Sans MS" panose="030F0702030302020204" pitchFamily="66" charset="0"/>
              </a:rPr>
              <a:t>tam olarak </a:t>
            </a:r>
            <a:r>
              <a:rPr lang="tr-TR" sz="2400" dirty="0">
                <a:latin typeface="Comic Sans MS" panose="030F0702030302020204" pitchFamily="66" charset="0"/>
              </a:rPr>
              <a:t>bilemezler...” (</a:t>
            </a:r>
            <a:r>
              <a:rPr lang="tr-TR" sz="2400" dirty="0" smtClean="0">
                <a:latin typeface="Comic Sans MS" panose="030F0702030302020204" pitchFamily="66" charset="0"/>
              </a:rPr>
              <a:t>Bakara, </a:t>
            </a:r>
            <a:r>
              <a:rPr lang="tr-TR" sz="2400" dirty="0">
                <a:latin typeface="Comic Sans MS" panose="030F0702030302020204" pitchFamily="66" charset="0"/>
              </a:rPr>
              <a:t>255</a:t>
            </a:r>
            <a:r>
              <a:rPr lang="tr-TR" sz="2400" dirty="0" smtClean="0">
                <a:latin typeface="Comic Sans MS" panose="030F0702030302020204" pitchFamily="66" charset="0"/>
              </a:rPr>
              <a:t>.)</a:t>
            </a:r>
            <a:endParaRPr lang="tr-TR" sz="2400" dirty="0">
              <a:latin typeface="Comic Sans MS" panose="030F0702030302020204" pitchFamily="66" charset="0"/>
            </a:endParaRPr>
          </a:p>
          <a:p>
            <a:r>
              <a:rPr lang="tr-TR" sz="2400" b="1" dirty="0">
                <a:latin typeface="Comic Sans MS" panose="030F0702030302020204" pitchFamily="66" charset="0"/>
              </a:rPr>
              <a:t>Bu ayetteki altı çizili bölümler Allah’ın isimleriyle eşleştirildiğinde aşağıdakilerden hangisi dışarıda kalır</a:t>
            </a:r>
            <a:r>
              <a:rPr lang="tr-TR" sz="2400" b="1" dirty="0" smtClean="0">
                <a:latin typeface="Comic Sans MS" panose="030F0702030302020204" pitchFamily="66" charset="0"/>
              </a:rPr>
              <a:t>?</a:t>
            </a:r>
          </a:p>
          <a:p>
            <a:endParaRPr lang="tr-TR" sz="2400" b="1" dirty="0">
              <a:latin typeface="Comic Sans MS" panose="030F0702030302020204" pitchFamily="66" charset="0"/>
            </a:endParaRPr>
          </a:p>
          <a:p>
            <a:r>
              <a:rPr lang="tr-TR" sz="2400" b="1" dirty="0" smtClean="0">
                <a:latin typeface="Comic Sans MS" panose="030F0702030302020204" pitchFamily="66" charset="0"/>
              </a:rPr>
              <a:t>A) </a:t>
            </a:r>
            <a:r>
              <a:rPr lang="tr-TR" sz="2400" dirty="0" smtClean="0">
                <a:latin typeface="Comic Sans MS" panose="030F0702030302020204" pitchFamily="66" charset="0"/>
              </a:rPr>
              <a:t>Rezzak</a:t>
            </a:r>
            <a:r>
              <a:rPr lang="tr-TR" sz="2400" b="1" dirty="0" smtClean="0">
                <a:latin typeface="Comic Sans MS" panose="030F0702030302020204" pitchFamily="66" charset="0"/>
              </a:rPr>
              <a:t> 			B</a:t>
            </a:r>
            <a:r>
              <a:rPr lang="tr-TR" sz="2400" b="1" dirty="0">
                <a:latin typeface="Comic Sans MS" panose="030F0702030302020204" pitchFamily="66" charset="0"/>
              </a:rPr>
              <a:t>) </a:t>
            </a:r>
            <a:r>
              <a:rPr lang="tr-TR" sz="2400" dirty="0" err="1">
                <a:latin typeface="Comic Sans MS" panose="030F0702030302020204" pitchFamily="66" charset="0"/>
              </a:rPr>
              <a:t>Hayy</a:t>
            </a:r>
            <a:r>
              <a:rPr lang="tr-TR" sz="2400" b="1" dirty="0">
                <a:latin typeface="Comic Sans MS" panose="030F0702030302020204" pitchFamily="66" charset="0"/>
              </a:rPr>
              <a:t> </a:t>
            </a:r>
            <a:endParaRPr lang="tr-TR" sz="2400" b="1" dirty="0" smtClean="0">
              <a:latin typeface="Comic Sans MS" panose="030F0702030302020204" pitchFamily="66" charset="0"/>
            </a:endParaRPr>
          </a:p>
          <a:p>
            <a:r>
              <a:rPr lang="tr-TR" sz="2400" b="1" dirty="0" smtClean="0">
                <a:latin typeface="Comic Sans MS" panose="030F0702030302020204" pitchFamily="66" charset="0"/>
              </a:rPr>
              <a:t>C</a:t>
            </a:r>
            <a:r>
              <a:rPr lang="tr-TR" sz="2400" b="1" dirty="0">
                <a:latin typeface="Comic Sans MS" panose="030F0702030302020204" pitchFamily="66" charset="0"/>
              </a:rPr>
              <a:t>) </a:t>
            </a:r>
            <a:r>
              <a:rPr lang="tr-TR" sz="2400" dirty="0" err="1">
                <a:latin typeface="Comic Sans MS" panose="030F0702030302020204" pitchFamily="66" charset="0"/>
              </a:rPr>
              <a:t>Alîm</a:t>
            </a:r>
            <a:r>
              <a:rPr lang="tr-TR" sz="2400" b="1" dirty="0">
                <a:latin typeface="Comic Sans MS" panose="030F0702030302020204" pitchFamily="66" charset="0"/>
              </a:rPr>
              <a:t> </a:t>
            </a:r>
            <a:r>
              <a:rPr lang="tr-TR" sz="2400" b="1" dirty="0" smtClean="0">
                <a:latin typeface="Comic Sans MS" panose="030F0702030302020204" pitchFamily="66" charset="0"/>
              </a:rPr>
              <a:t>			D</a:t>
            </a:r>
            <a:r>
              <a:rPr lang="tr-TR" sz="2400" b="1" dirty="0">
                <a:latin typeface="Comic Sans MS" panose="030F0702030302020204" pitchFamily="66" charset="0"/>
              </a:rPr>
              <a:t>) </a:t>
            </a:r>
            <a:r>
              <a:rPr lang="tr-TR" sz="2400" dirty="0">
                <a:latin typeface="Comic Sans MS" panose="030F0702030302020204" pitchFamily="66" charset="0"/>
              </a:rPr>
              <a:t>Kayyum</a:t>
            </a:r>
            <a:endParaRPr lang="tr-TR" sz="2400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>
              <a:buNone/>
            </a:pPr>
            <a:endParaRPr lang="tr-TR" dirty="0" smtClean="0"/>
          </a:p>
          <a:p>
            <a:pPr marL="82296" indent="0">
              <a:buNone/>
            </a:pPr>
            <a:endParaRPr lang="tr-TR" dirty="0"/>
          </a:p>
          <a:p>
            <a:pPr marL="82296" indent="0">
              <a:buNone/>
            </a:pPr>
            <a:r>
              <a:rPr lang="tr-TR" sz="8000" b="1" dirty="0" smtClean="0">
                <a:latin typeface="Comic Sans MS" panose="030F0702030302020204" pitchFamily="66" charset="0"/>
              </a:rPr>
              <a:t>CEVAP</a:t>
            </a:r>
            <a:r>
              <a:rPr lang="tr-TR" sz="8000" dirty="0" smtClean="0">
                <a:latin typeface="Comic Sans MS" panose="030F0702030302020204" pitchFamily="66" charset="0"/>
              </a:rPr>
              <a:t> </a:t>
            </a:r>
            <a:r>
              <a:rPr lang="tr-TR" sz="8000" dirty="0" smtClean="0">
                <a:latin typeface="Comic Sans MS" panose="030F0702030302020204" pitchFamily="66" charset="0"/>
              </a:rPr>
              <a:t>:</a:t>
            </a:r>
            <a:r>
              <a:rPr lang="tr-TR" sz="8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A</a:t>
            </a:r>
            <a:endParaRPr lang="tr-TR" sz="8000" dirty="0" smtClean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marL="82296" indent="0">
              <a:buNone/>
            </a:pPr>
            <a:endParaRPr lang="tr-TR" dirty="0"/>
          </a:p>
          <a:p>
            <a:pPr marL="82296" indent="0">
              <a:buNone/>
            </a:pPr>
            <a:endParaRPr lang="tr-TR" dirty="0" smtClean="0"/>
          </a:p>
          <a:p>
            <a:pPr marL="82296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895369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>
              <a:buNone/>
            </a:pPr>
            <a:r>
              <a:rPr lang="tr-TR" dirty="0" smtClean="0"/>
              <a:t>.</a:t>
            </a:r>
            <a:endParaRPr lang="tr-TR" dirty="0"/>
          </a:p>
        </p:txBody>
      </p:sp>
      <p:sp>
        <p:nvSpPr>
          <p:cNvPr id="4" name="Metin kutusu 3"/>
          <p:cNvSpPr txBox="1"/>
          <p:nvPr/>
        </p:nvSpPr>
        <p:spPr>
          <a:xfrm>
            <a:off x="1493086" y="692696"/>
            <a:ext cx="705678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2-) </a:t>
            </a:r>
            <a:r>
              <a:rPr lang="tr-TR" sz="2800" dirty="0" smtClean="0">
                <a:latin typeface="Comic Sans MS" panose="030F0702030302020204" pitchFamily="66" charset="0"/>
              </a:rPr>
              <a:t>İnsan</a:t>
            </a:r>
            <a:r>
              <a:rPr lang="tr-TR" sz="2800" dirty="0">
                <a:latin typeface="Comic Sans MS" panose="030F0702030302020204" pitchFamily="66" charset="0"/>
              </a:rPr>
              <a:t>; rızkını kazanmak için, Allah’ın koyduğu yasalar çerçevesinde çalışıp çabalar. Karşısına çıkan imkânları değerlendirir, tercihlerde bulunur ve kendine uygun işi seçer. Allah da yaptığı işin gereklerini yerine getiren kişiye rızkını verir.</a:t>
            </a:r>
          </a:p>
          <a:p>
            <a:r>
              <a:rPr lang="tr-TR" sz="2800" b="1" dirty="0">
                <a:latin typeface="Comic Sans MS" panose="030F0702030302020204" pitchFamily="66" charset="0"/>
              </a:rPr>
              <a:t>Bu metinde anlatılanlar aşağıdakilerden hangisiyle ilişkilendirilemez</a:t>
            </a:r>
            <a:r>
              <a:rPr lang="tr-TR" sz="2800" b="1" dirty="0" smtClean="0">
                <a:latin typeface="Comic Sans MS" panose="030F0702030302020204" pitchFamily="66" charset="0"/>
              </a:rPr>
              <a:t>?</a:t>
            </a:r>
          </a:p>
          <a:p>
            <a:endParaRPr lang="tr-TR" sz="2800" b="1" dirty="0">
              <a:latin typeface="Comic Sans MS" panose="030F0702030302020204" pitchFamily="66" charset="0"/>
            </a:endParaRPr>
          </a:p>
          <a:p>
            <a:r>
              <a:rPr lang="tr-TR" sz="2800" b="1" dirty="0" smtClean="0">
                <a:latin typeface="Comic Sans MS" panose="030F0702030302020204" pitchFamily="66" charset="0"/>
              </a:rPr>
              <a:t>A) </a:t>
            </a:r>
            <a:r>
              <a:rPr lang="tr-TR" sz="2800" dirty="0" smtClean="0">
                <a:latin typeface="Comic Sans MS" panose="030F0702030302020204" pitchFamily="66" charset="0"/>
              </a:rPr>
              <a:t>Kader 			</a:t>
            </a:r>
            <a:r>
              <a:rPr lang="tr-TR" sz="2800" b="1" dirty="0" smtClean="0">
                <a:latin typeface="Comic Sans MS" panose="030F0702030302020204" pitchFamily="66" charset="0"/>
              </a:rPr>
              <a:t>B</a:t>
            </a:r>
            <a:r>
              <a:rPr lang="tr-TR" sz="2800" b="1" dirty="0">
                <a:latin typeface="Comic Sans MS" panose="030F0702030302020204" pitchFamily="66" charset="0"/>
              </a:rPr>
              <a:t>) </a:t>
            </a:r>
            <a:r>
              <a:rPr lang="tr-TR" sz="2800" dirty="0">
                <a:latin typeface="Comic Sans MS" panose="030F0702030302020204" pitchFamily="66" charset="0"/>
              </a:rPr>
              <a:t>Ecel </a:t>
            </a:r>
            <a:endParaRPr lang="tr-TR" sz="2800" dirty="0" smtClean="0">
              <a:latin typeface="Comic Sans MS" panose="030F0702030302020204" pitchFamily="66" charset="0"/>
            </a:endParaRPr>
          </a:p>
          <a:p>
            <a:r>
              <a:rPr lang="tr-TR" sz="2800" b="1" dirty="0" smtClean="0">
                <a:latin typeface="Comic Sans MS" panose="030F0702030302020204" pitchFamily="66" charset="0"/>
              </a:rPr>
              <a:t>C</a:t>
            </a:r>
            <a:r>
              <a:rPr lang="tr-TR" sz="2800" b="1" dirty="0">
                <a:latin typeface="Comic Sans MS" panose="030F0702030302020204" pitchFamily="66" charset="0"/>
              </a:rPr>
              <a:t>) </a:t>
            </a:r>
            <a:r>
              <a:rPr lang="tr-TR" sz="2800" dirty="0">
                <a:latin typeface="Comic Sans MS" panose="030F0702030302020204" pitchFamily="66" charset="0"/>
              </a:rPr>
              <a:t>İrade </a:t>
            </a:r>
            <a:r>
              <a:rPr lang="tr-TR" sz="2800" dirty="0" smtClean="0">
                <a:latin typeface="Comic Sans MS" panose="030F0702030302020204" pitchFamily="66" charset="0"/>
              </a:rPr>
              <a:t>			</a:t>
            </a:r>
            <a:r>
              <a:rPr lang="tr-TR" sz="2800" b="1" dirty="0" smtClean="0">
                <a:latin typeface="Comic Sans MS" panose="030F0702030302020204" pitchFamily="66" charset="0"/>
              </a:rPr>
              <a:t>D</a:t>
            </a:r>
            <a:r>
              <a:rPr lang="tr-TR" sz="2800" b="1" dirty="0">
                <a:latin typeface="Comic Sans MS" panose="030F0702030302020204" pitchFamily="66" charset="0"/>
              </a:rPr>
              <a:t>) </a:t>
            </a:r>
            <a:r>
              <a:rPr lang="tr-TR" sz="2800" dirty="0">
                <a:latin typeface="Comic Sans MS" panose="030F0702030302020204" pitchFamily="66" charset="0"/>
              </a:rPr>
              <a:t>Emek</a:t>
            </a:r>
            <a:endParaRPr lang="tr-TR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77625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6600" dirty="0" smtClean="0">
                <a:latin typeface="Comic Sans MS" panose="030F0702030302020204" pitchFamily="66" charset="0"/>
              </a:rPr>
              <a:t>CEVAP :</a:t>
            </a:r>
            <a:r>
              <a:rPr lang="tr-TR" sz="66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B</a:t>
            </a:r>
          </a:p>
          <a:p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10539882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>
              <a:buNone/>
            </a:pPr>
            <a:r>
              <a:rPr lang="tr-TR" dirty="0" smtClean="0"/>
              <a:t>.</a:t>
            </a:r>
            <a:endParaRPr lang="tr-TR" dirty="0"/>
          </a:p>
        </p:txBody>
      </p:sp>
      <p:sp>
        <p:nvSpPr>
          <p:cNvPr id="4" name="Metin kutusu 3"/>
          <p:cNvSpPr txBox="1"/>
          <p:nvPr/>
        </p:nvSpPr>
        <p:spPr>
          <a:xfrm>
            <a:off x="1253244" y="1196752"/>
            <a:ext cx="727280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>
                <a:latin typeface="Comic Sans MS" panose="030F0702030302020204" pitchFamily="66" charset="0"/>
              </a:rPr>
              <a:t> </a:t>
            </a:r>
            <a:r>
              <a:rPr lang="tr-TR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3-</a:t>
            </a:r>
            <a:r>
              <a:rPr lang="tr-TR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) </a:t>
            </a:r>
            <a:r>
              <a:rPr lang="tr-TR" sz="2400" dirty="0">
                <a:latin typeface="Comic Sans MS" panose="030F0702030302020204" pitchFamily="66" charset="0"/>
              </a:rPr>
              <a:t>“O, karanlığı yarıp sabahı çıkarandır. Geceyi dinlenme zamanı, Güneş’i ve Ay’ı da ince birer hesap ölçüsü kıldı. </a:t>
            </a:r>
            <a:r>
              <a:rPr lang="tr-TR" sz="2400" u="sng" dirty="0" smtClean="0">
                <a:latin typeface="Comic Sans MS" panose="030F0702030302020204" pitchFamily="66" charset="0"/>
              </a:rPr>
              <a:t>Bütün bunlar </a:t>
            </a:r>
            <a:r>
              <a:rPr lang="tr-TR" sz="2400" u="sng" dirty="0">
                <a:latin typeface="Comic Sans MS" panose="030F0702030302020204" pitchFamily="66" charset="0"/>
              </a:rPr>
              <a:t>mutlak güç sahibinin, hakkıyla bilenin takdiridir</a:t>
            </a:r>
            <a:r>
              <a:rPr lang="tr-TR" sz="2400" dirty="0">
                <a:latin typeface="Comic Sans MS" panose="030F0702030302020204" pitchFamily="66" charset="0"/>
              </a:rPr>
              <a:t>.” (</a:t>
            </a:r>
            <a:r>
              <a:rPr lang="tr-TR" sz="2400" dirty="0" err="1" smtClean="0">
                <a:latin typeface="Comic Sans MS" panose="030F0702030302020204" pitchFamily="66" charset="0"/>
              </a:rPr>
              <a:t>En’âm</a:t>
            </a:r>
            <a:r>
              <a:rPr lang="tr-TR" sz="2400" dirty="0" smtClean="0">
                <a:latin typeface="Comic Sans MS" panose="030F0702030302020204" pitchFamily="66" charset="0"/>
              </a:rPr>
              <a:t>, </a:t>
            </a:r>
            <a:r>
              <a:rPr lang="tr-TR" sz="2400" dirty="0">
                <a:latin typeface="Comic Sans MS" panose="030F0702030302020204" pitchFamily="66" charset="0"/>
              </a:rPr>
              <a:t>96</a:t>
            </a:r>
            <a:r>
              <a:rPr lang="tr-TR" sz="2400" dirty="0" smtClean="0">
                <a:latin typeface="Comic Sans MS" panose="030F0702030302020204" pitchFamily="66" charset="0"/>
              </a:rPr>
              <a:t>.)</a:t>
            </a:r>
          </a:p>
          <a:p>
            <a:endParaRPr lang="tr-TR" sz="2400" dirty="0">
              <a:latin typeface="Comic Sans MS" panose="030F0702030302020204" pitchFamily="66" charset="0"/>
            </a:endParaRPr>
          </a:p>
          <a:p>
            <a:r>
              <a:rPr lang="tr-TR" sz="2400" b="1" dirty="0">
                <a:latin typeface="Comic Sans MS" panose="030F0702030302020204" pitchFamily="66" charset="0"/>
              </a:rPr>
              <a:t>Bu ayetteki altı çizili cümleyi karşılayan kavram aşağıdakilerden hangisidir</a:t>
            </a:r>
            <a:r>
              <a:rPr lang="tr-TR" sz="2400" b="1" dirty="0" smtClean="0">
                <a:latin typeface="Comic Sans MS" panose="030F0702030302020204" pitchFamily="66" charset="0"/>
              </a:rPr>
              <a:t>?</a:t>
            </a:r>
          </a:p>
          <a:p>
            <a:endParaRPr lang="tr-TR" sz="2400" b="1" dirty="0">
              <a:latin typeface="Comic Sans MS" panose="030F0702030302020204" pitchFamily="66" charset="0"/>
            </a:endParaRPr>
          </a:p>
          <a:p>
            <a:r>
              <a:rPr lang="tr-TR" sz="2400" b="1" dirty="0" smtClean="0">
                <a:latin typeface="Comic Sans MS" panose="030F0702030302020204" pitchFamily="66" charset="0"/>
              </a:rPr>
              <a:t>A) </a:t>
            </a:r>
            <a:r>
              <a:rPr lang="tr-TR" sz="2400" dirty="0" smtClean="0">
                <a:latin typeface="Comic Sans MS" panose="030F0702030302020204" pitchFamily="66" charset="0"/>
              </a:rPr>
              <a:t>Kaza 			</a:t>
            </a:r>
            <a:r>
              <a:rPr lang="tr-TR" sz="2400" b="1" dirty="0" smtClean="0">
                <a:latin typeface="Comic Sans MS" panose="030F0702030302020204" pitchFamily="66" charset="0"/>
              </a:rPr>
              <a:t>B</a:t>
            </a:r>
            <a:r>
              <a:rPr lang="tr-TR" sz="2400" b="1" dirty="0">
                <a:latin typeface="Comic Sans MS" panose="030F0702030302020204" pitchFamily="66" charset="0"/>
              </a:rPr>
              <a:t>) </a:t>
            </a:r>
            <a:r>
              <a:rPr lang="tr-TR" sz="2400" dirty="0">
                <a:latin typeface="Comic Sans MS" panose="030F0702030302020204" pitchFamily="66" charset="0"/>
              </a:rPr>
              <a:t>Kader </a:t>
            </a:r>
            <a:endParaRPr lang="tr-TR" sz="2400" dirty="0" smtClean="0">
              <a:latin typeface="Comic Sans MS" panose="030F0702030302020204" pitchFamily="66" charset="0"/>
            </a:endParaRPr>
          </a:p>
          <a:p>
            <a:r>
              <a:rPr lang="tr-TR" sz="2400" b="1" dirty="0" smtClean="0">
                <a:latin typeface="Comic Sans MS" panose="030F0702030302020204" pitchFamily="66" charset="0"/>
              </a:rPr>
              <a:t>C</a:t>
            </a:r>
            <a:r>
              <a:rPr lang="tr-TR" sz="2400" b="1" dirty="0">
                <a:latin typeface="Comic Sans MS" panose="030F0702030302020204" pitchFamily="66" charset="0"/>
              </a:rPr>
              <a:t>) </a:t>
            </a:r>
            <a:r>
              <a:rPr lang="tr-TR" sz="2400" dirty="0">
                <a:latin typeface="Comic Sans MS" panose="030F0702030302020204" pitchFamily="66" charset="0"/>
              </a:rPr>
              <a:t>Tevekkül </a:t>
            </a:r>
            <a:r>
              <a:rPr lang="tr-TR" sz="2400" dirty="0" smtClean="0">
                <a:latin typeface="Comic Sans MS" panose="030F0702030302020204" pitchFamily="66" charset="0"/>
              </a:rPr>
              <a:t>			</a:t>
            </a:r>
            <a:r>
              <a:rPr lang="tr-TR" sz="2400" b="1" dirty="0" smtClean="0">
                <a:latin typeface="Comic Sans MS" panose="030F0702030302020204" pitchFamily="66" charset="0"/>
              </a:rPr>
              <a:t>D</a:t>
            </a:r>
            <a:r>
              <a:rPr lang="tr-TR" sz="2400" b="1" dirty="0">
                <a:latin typeface="Comic Sans MS" panose="030F0702030302020204" pitchFamily="66" charset="0"/>
              </a:rPr>
              <a:t>) </a:t>
            </a:r>
            <a:r>
              <a:rPr lang="tr-TR" sz="2400" dirty="0">
                <a:latin typeface="Comic Sans MS" panose="030F0702030302020204" pitchFamily="66" charset="0"/>
              </a:rPr>
              <a:t>Cüzî irade</a:t>
            </a:r>
            <a:endParaRPr lang="tr-TR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66090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 smtClean="0"/>
          </a:p>
          <a:p>
            <a:endParaRPr lang="tr-TR" dirty="0"/>
          </a:p>
          <a:p>
            <a:pPr marL="82296" indent="0">
              <a:buNone/>
            </a:pPr>
            <a:r>
              <a:rPr lang="tr-TR" sz="6000" b="1" dirty="0" smtClean="0">
                <a:latin typeface="Comic Sans MS" panose="030F0702030302020204" pitchFamily="66" charset="0"/>
              </a:rPr>
              <a:t>CEVAP</a:t>
            </a:r>
            <a:r>
              <a:rPr lang="tr-TR" sz="6000" dirty="0" smtClean="0">
                <a:latin typeface="Comic Sans MS" panose="030F0702030302020204" pitchFamily="66" charset="0"/>
              </a:rPr>
              <a:t> </a:t>
            </a:r>
            <a:r>
              <a:rPr lang="tr-TR" sz="6000" dirty="0" smtClean="0">
                <a:latin typeface="Comic Sans MS" panose="030F0702030302020204" pitchFamily="66" charset="0"/>
              </a:rPr>
              <a:t>:</a:t>
            </a:r>
            <a:r>
              <a:rPr lang="tr-TR" sz="6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B</a:t>
            </a:r>
            <a:endParaRPr lang="tr-TR" sz="60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850862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>
              <a:buNone/>
            </a:pPr>
            <a:r>
              <a:rPr lang="tr-TR" dirty="0" smtClean="0"/>
              <a:t>.</a:t>
            </a:r>
            <a:endParaRPr lang="tr-TR" dirty="0"/>
          </a:p>
        </p:txBody>
      </p:sp>
      <p:sp>
        <p:nvSpPr>
          <p:cNvPr id="4" name="Metin kutusu 3"/>
          <p:cNvSpPr txBox="1"/>
          <p:nvPr/>
        </p:nvSpPr>
        <p:spPr>
          <a:xfrm>
            <a:off x="1331640" y="620688"/>
            <a:ext cx="7488832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4-</a:t>
            </a:r>
            <a:r>
              <a:rPr lang="tr-TR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) </a:t>
            </a:r>
            <a:r>
              <a:rPr lang="tr-TR" sz="2400" dirty="0">
                <a:latin typeface="Comic Sans MS" panose="030F0702030302020204" pitchFamily="66" charset="0"/>
              </a:rPr>
              <a:t>• “Ölçtüğünüz zaman tastamam ölçün ve doğru terazi ile tartın. Bu, hem daha iyidir hem de neticesi </a:t>
            </a:r>
            <a:r>
              <a:rPr lang="tr-TR" sz="2400" dirty="0" smtClean="0">
                <a:latin typeface="Comic Sans MS" panose="030F0702030302020204" pitchFamily="66" charset="0"/>
              </a:rPr>
              <a:t>bakımından daha </a:t>
            </a:r>
            <a:r>
              <a:rPr lang="tr-TR" sz="2400" dirty="0">
                <a:latin typeface="Comic Sans MS" panose="030F0702030302020204" pitchFamily="66" charset="0"/>
              </a:rPr>
              <a:t>güzeldir.” (</a:t>
            </a:r>
            <a:r>
              <a:rPr lang="tr-TR" sz="2400" dirty="0" err="1" smtClean="0">
                <a:latin typeface="Comic Sans MS" panose="030F0702030302020204" pitchFamily="66" charset="0"/>
              </a:rPr>
              <a:t>İsrâ</a:t>
            </a:r>
            <a:r>
              <a:rPr lang="tr-TR" sz="2400" dirty="0" smtClean="0">
                <a:latin typeface="Comic Sans MS" panose="030F0702030302020204" pitchFamily="66" charset="0"/>
              </a:rPr>
              <a:t>, </a:t>
            </a:r>
            <a:r>
              <a:rPr lang="tr-TR" sz="2400" dirty="0">
                <a:latin typeface="Comic Sans MS" panose="030F0702030302020204" pitchFamily="66" charset="0"/>
              </a:rPr>
              <a:t>35</a:t>
            </a:r>
            <a:r>
              <a:rPr lang="tr-TR" sz="2400" dirty="0" smtClean="0">
                <a:latin typeface="Comic Sans MS" panose="030F0702030302020204" pitchFamily="66" charset="0"/>
              </a:rPr>
              <a:t>.)</a:t>
            </a:r>
            <a:endParaRPr lang="tr-TR" sz="2400" dirty="0">
              <a:latin typeface="Comic Sans MS" panose="030F0702030302020204" pitchFamily="66" charset="0"/>
            </a:endParaRPr>
          </a:p>
          <a:p>
            <a:r>
              <a:rPr lang="tr-TR" sz="2400" dirty="0">
                <a:latin typeface="Comic Sans MS" panose="030F0702030302020204" pitchFamily="66" charset="0"/>
              </a:rPr>
              <a:t>• “Ey iman edenler! Karşılıklı rızaya dayanan ticaret hâli müstesna, mallarınızı bâtıl (haksız ve haram yollar) </a:t>
            </a:r>
            <a:r>
              <a:rPr lang="tr-TR" sz="2400" dirty="0" smtClean="0">
                <a:latin typeface="Comic Sans MS" panose="030F0702030302020204" pitchFamily="66" charset="0"/>
              </a:rPr>
              <a:t>ile aranızda </a:t>
            </a:r>
            <a:r>
              <a:rPr lang="tr-TR" sz="2400" dirty="0">
                <a:latin typeface="Comic Sans MS" panose="030F0702030302020204" pitchFamily="66" charset="0"/>
              </a:rPr>
              <a:t>yemeyin…” (</a:t>
            </a:r>
            <a:r>
              <a:rPr lang="tr-TR" sz="2400" dirty="0" smtClean="0">
                <a:latin typeface="Comic Sans MS" panose="030F0702030302020204" pitchFamily="66" charset="0"/>
              </a:rPr>
              <a:t>Nisâ, </a:t>
            </a:r>
            <a:r>
              <a:rPr lang="tr-TR" sz="2400" dirty="0">
                <a:latin typeface="Comic Sans MS" panose="030F0702030302020204" pitchFamily="66" charset="0"/>
              </a:rPr>
              <a:t>29</a:t>
            </a:r>
            <a:r>
              <a:rPr lang="tr-TR" sz="2400" dirty="0" smtClean="0">
                <a:latin typeface="Comic Sans MS" panose="030F0702030302020204" pitchFamily="66" charset="0"/>
              </a:rPr>
              <a:t>.)</a:t>
            </a:r>
            <a:endParaRPr lang="tr-TR" sz="2400" dirty="0">
              <a:latin typeface="Comic Sans MS" panose="030F0702030302020204" pitchFamily="66" charset="0"/>
            </a:endParaRPr>
          </a:p>
          <a:p>
            <a:r>
              <a:rPr lang="tr-TR" sz="2400" b="1" dirty="0">
                <a:latin typeface="Comic Sans MS" panose="030F0702030302020204" pitchFamily="66" charset="0"/>
              </a:rPr>
              <a:t>Bu ayetler, evrendeki;</a:t>
            </a:r>
          </a:p>
          <a:p>
            <a:r>
              <a:rPr lang="tr-TR" sz="2400" b="1" dirty="0">
                <a:latin typeface="Comic Sans MS" panose="030F0702030302020204" pitchFamily="66" charset="0"/>
              </a:rPr>
              <a:t>I. </a:t>
            </a:r>
            <a:r>
              <a:rPr lang="tr-TR" sz="2400" dirty="0">
                <a:latin typeface="Comic Sans MS" panose="030F0702030302020204" pitchFamily="66" charset="0"/>
              </a:rPr>
              <a:t>biyolojik</a:t>
            </a:r>
            <a:r>
              <a:rPr lang="tr-TR" sz="2400" b="1" dirty="0">
                <a:latin typeface="Comic Sans MS" panose="030F0702030302020204" pitchFamily="66" charset="0"/>
              </a:rPr>
              <a:t>,</a:t>
            </a:r>
          </a:p>
          <a:p>
            <a:r>
              <a:rPr lang="tr-TR" sz="2400" b="1" dirty="0">
                <a:latin typeface="Comic Sans MS" panose="030F0702030302020204" pitchFamily="66" charset="0"/>
              </a:rPr>
              <a:t>II. </a:t>
            </a:r>
            <a:r>
              <a:rPr lang="tr-TR" sz="2400" dirty="0">
                <a:latin typeface="Comic Sans MS" panose="030F0702030302020204" pitchFamily="66" charset="0"/>
              </a:rPr>
              <a:t>toplumsal</a:t>
            </a:r>
            <a:r>
              <a:rPr lang="tr-TR" sz="2400" b="1" dirty="0">
                <a:latin typeface="Comic Sans MS" panose="030F0702030302020204" pitchFamily="66" charset="0"/>
              </a:rPr>
              <a:t>,</a:t>
            </a:r>
          </a:p>
          <a:p>
            <a:r>
              <a:rPr lang="tr-TR" sz="2400" b="1" dirty="0">
                <a:latin typeface="Comic Sans MS" panose="030F0702030302020204" pitchFamily="66" charset="0"/>
              </a:rPr>
              <a:t>III. </a:t>
            </a:r>
            <a:r>
              <a:rPr lang="tr-TR" sz="2400" dirty="0">
                <a:latin typeface="Comic Sans MS" panose="030F0702030302020204" pitchFamily="66" charset="0"/>
              </a:rPr>
              <a:t>fiziksel</a:t>
            </a:r>
          </a:p>
          <a:p>
            <a:r>
              <a:rPr lang="tr-TR" sz="2400" b="1" dirty="0">
                <a:latin typeface="Comic Sans MS" panose="030F0702030302020204" pitchFamily="66" charset="0"/>
              </a:rPr>
              <a:t>yasalardan hangileriyle ilgilidir</a:t>
            </a:r>
            <a:r>
              <a:rPr lang="tr-TR" sz="2400" b="1" dirty="0" smtClean="0">
                <a:latin typeface="Comic Sans MS" panose="030F0702030302020204" pitchFamily="66" charset="0"/>
              </a:rPr>
              <a:t>?</a:t>
            </a:r>
          </a:p>
          <a:p>
            <a:endParaRPr lang="tr-TR" sz="2400" b="1" dirty="0">
              <a:latin typeface="Comic Sans MS" panose="030F0702030302020204" pitchFamily="66" charset="0"/>
            </a:endParaRPr>
          </a:p>
          <a:p>
            <a:r>
              <a:rPr lang="tr-TR" sz="2400" b="1" dirty="0" smtClean="0">
                <a:latin typeface="Comic Sans MS" panose="030F0702030302020204" pitchFamily="66" charset="0"/>
              </a:rPr>
              <a:t>A) </a:t>
            </a:r>
            <a:r>
              <a:rPr lang="tr-TR" sz="2400" dirty="0" smtClean="0">
                <a:latin typeface="Comic Sans MS" panose="030F0702030302020204" pitchFamily="66" charset="0"/>
              </a:rPr>
              <a:t>Yalnız </a:t>
            </a:r>
            <a:r>
              <a:rPr lang="tr-TR" sz="2400" dirty="0">
                <a:latin typeface="Comic Sans MS" panose="030F0702030302020204" pitchFamily="66" charset="0"/>
              </a:rPr>
              <a:t>I </a:t>
            </a:r>
            <a:r>
              <a:rPr lang="tr-TR" sz="2400" b="1" dirty="0" smtClean="0">
                <a:latin typeface="Comic Sans MS" panose="030F0702030302020204" pitchFamily="66" charset="0"/>
              </a:rPr>
              <a:t>			B)</a:t>
            </a:r>
            <a:r>
              <a:rPr lang="tr-TR" sz="2400" dirty="0" smtClean="0">
                <a:latin typeface="Comic Sans MS" panose="030F0702030302020204" pitchFamily="66" charset="0"/>
              </a:rPr>
              <a:t>I </a:t>
            </a:r>
            <a:r>
              <a:rPr lang="tr-TR" sz="2400" dirty="0">
                <a:latin typeface="Comic Sans MS" panose="030F0702030302020204" pitchFamily="66" charset="0"/>
              </a:rPr>
              <a:t>ve III </a:t>
            </a:r>
            <a:endParaRPr lang="tr-TR" sz="2400" dirty="0" smtClean="0">
              <a:latin typeface="Comic Sans MS" panose="030F0702030302020204" pitchFamily="66" charset="0"/>
            </a:endParaRPr>
          </a:p>
          <a:p>
            <a:r>
              <a:rPr lang="tr-TR" sz="2400" b="1" dirty="0" smtClean="0">
                <a:latin typeface="Comic Sans MS" panose="030F0702030302020204" pitchFamily="66" charset="0"/>
              </a:rPr>
              <a:t>C</a:t>
            </a:r>
            <a:r>
              <a:rPr lang="tr-TR" sz="2400" b="1" dirty="0">
                <a:latin typeface="Comic Sans MS" panose="030F0702030302020204" pitchFamily="66" charset="0"/>
              </a:rPr>
              <a:t>) </a:t>
            </a:r>
            <a:r>
              <a:rPr lang="tr-TR" sz="2400" dirty="0">
                <a:latin typeface="Comic Sans MS" panose="030F0702030302020204" pitchFamily="66" charset="0"/>
              </a:rPr>
              <a:t>Yalnız II </a:t>
            </a:r>
            <a:r>
              <a:rPr lang="tr-TR" sz="2400" b="1" dirty="0" smtClean="0">
                <a:latin typeface="Comic Sans MS" panose="030F0702030302020204" pitchFamily="66" charset="0"/>
              </a:rPr>
              <a:t>			D</a:t>
            </a:r>
            <a:r>
              <a:rPr lang="tr-TR" sz="2400" b="1" dirty="0">
                <a:latin typeface="Comic Sans MS" panose="030F0702030302020204" pitchFamily="66" charset="0"/>
              </a:rPr>
              <a:t>) </a:t>
            </a:r>
            <a:r>
              <a:rPr lang="tr-TR" sz="2400" dirty="0">
                <a:latin typeface="Comic Sans MS" panose="030F0702030302020204" pitchFamily="66" charset="0"/>
              </a:rPr>
              <a:t>II ve III</a:t>
            </a:r>
            <a:endParaRPr lang="tr-TR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28501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İçerik Yer Tutucusu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6600" b="1" dirty="0" smtClean="0">
                <a:latin typeface="Comic Sans MS" panose="030F0702030302020204" pitchFamily="66" charset="0"/>
              </a:rPr>
              <a:t>CEVAP</a:t>
            </a:r>
            <a:r>
              <a:rPr lang="tr-TR" sz="6600" dirty="0" smtClean="0">
                <a:latin typeface="Comic Sans MS" panose="030F0702030302020204" pitchFamily="66" charset="0"/>
              </a:rPr>
              <a:t>: </a:t>
            </a:r>
            <a:r>
              <a:rPr lang="tr-TR" sz="66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C</a:t>
            </a:r>
            <a:endParaRPr lang="tr-TR" sz="6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854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>
              <a:buNone/>
            </a:pPr>
            <a:r>
              <a:rPr lang="tr-TR" dirty="0" smtClean="0"/>
              <a:t>.</a:t>
            </a:r>
            <a:endParaRPr lang="tr-TR" dirty="0"/>
          </a:p>
        </p:txBody>
      </p:sp>
      <p:sp>
        <p:nvSpPr>
          <p:cNvPr id="4" name="Metin kutusu 3"/>
          <p:cNvSpPr txBox="1"/>
          <p:nvPr/>
        </p:nvSpPr>
        <p:spPr>
          <a:xfrm>
            <a:off x="1331640" y="908720"/>
            <a:ext cx="7632848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5-</a:t>
            </a:r>
            <a:r>
              <a:rPr lang="tr-TR" sz="3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) </a:t>
            </a:r>
            <a:r>
              <a:rPr lang="tr-TR" sz="2800" dirty="0" smtClean="0">
                <a:latin typeface="Comic Sans MS" panose="030F0702030302020204" pitchFamily="66" charset="0"/>
              </a:rPr>
              <a:t>“</a:t>
            </a:r>
            <a:r>
              <a:rPr lang="tr-TR" sz="2800" dirty="0">
                <a:latin typeface="Comic Sans MS" panose="030F0702030302020204" pitchFamily="66" charset="0"/>
              </a:rPr>
              <a:t>Şüphesiz biz ona (doğru) yolu gösterdik. İster şükredici olsun ister nankör.” (</a:t>
            </a:r>
            <a:r>
              <a:rPr lang="tr-TR" sz="2800" dirty="0" smtClean="0">
                <a:latin typeface="Comic Sans MS" panose="030F0702030302020204" pitchFamily="66" charset="0"/>
              </a:rPr>
              <a:t>İnsan, </a:t>
            </a:r>
            <a:r>
              <a:rPr lang="tr-TR" sz="2800" dirty="0">
                <a:latin typeface="Comic Sans MS" panose="030F0702030302020204" pitchFamily="66" charset="0"/>
              </a:rPr>
              <a:t>3</a:t>
            </a:r>
            <a:r>
              <a:rPr lang="tr-TR" sz="2800" dirty="0" smtClean="0">
                <a:latin typeface="Comic Sans MS" panose="030F0702030302020204" pitchFamily="66" charset="0"/>
              </a:rPr>
              <a:t>.)</a:t>
            </a:r>
          </a:p>
          <a:p>
            <a:endParaRPr lang="tr-TR" sz="2800" dirty="0">
              <a:latin typeface="Comic Sans MS" panose="030F0702030302020204" pitchFamily="66" charset="0"/>
            </a:endParaRPr>
          </a:p>
          <a:p>
            <a:r>
              <a:rPr lang="tr-TR" sz="2800" b="1" dirty="0">
                <a:latin typeface="Comic Sans MS" panose="030F0702030302020204" pitchFamily="66" charset="0"/>
              </a:rPr>
              <a:t>Bu ayette aşağıdaki kavramlardan hangisine vurgu yapılmıştır</a:t>
            </a:r>
            <a:r>
              <a:rPr lang="tr-TR" sz="2800" b="1" dirty="0" smtClean="0">
                <a:latin typeface="Comic Sans MS" panose="030F0702030302020204" pitchFamily="66" charset="0"/>
              </a:rPr>
              <a:t>?</a:t>
            </a:r>
          </a:p>
          <a:p>
            <a:endParaRPr lang="tr-TR" sz="2800" b="1" dirty="0">
              <a:latin typeface="Comic Sans MS" panose="030F0702030302020204" pitchFamily="66" charset="0"/>
            </a:endParaRPr>
          </a:p>
          <a:p>
            <a:r>
              <a:rPr lang="tr-TR" sz="2800" dirty="0" smtClean="0">
                <a:latin typeface="Comic Sans MS" panose="030F0702030302020204" pitchFamily="66" charset="0"/>
              </a:rPr>
              <a:t>A) Emek 			B</a:t>
            </a:r>
            <a:r>
              <a:rPr lang="tr-TR" sz="2800" dirty="0">
                <a:latin typeface="Comic Sans MS" panose="030F0702030302020204" pitchFamily="66" charset="0"/>
              </a:rPr>
              <a:t>) Tevekkül </a:t>
            </a:r>
            <a:endParaRPr lang="tr-TR" sz="2800" dirty="0" smtClean="0">
              <a:latin typeface="Comic Sans MS" panose="030F0702030302020204" pitchFamily="66" charset="0"/>
            </a:endParaRPr>
          </a:p>
          <a:p>
            <a:r>
              <a:rPr lang="tr-TR" sz="2800" dirty="0" smtClean="0">
                <a:latin typeface="Comic Sans MS" panose="030F0702030302020204" pitchFamily="66" charset="0"/>
              </a:rPr>
              <a:t>C</a:t>
            </a:r>
            <a:r>
              <a:rPr lang="tr-TR" sz="2800" dirty="0">
                <a:latin typeface="Comic Sans MS" panose="030F0702030302020204" pitchFamily="66" charset="0"/>
              </a:rPr>
              <a:t>) Ömür</a:t>
            </a:r>
            <a:r>
              <a:rPr lang="tr-TR" sz="2800" dirty="0" smtClean="0">
                <a:latin typeface="Comic Sans MS" panose="030F0702030302020204" pitchFamily="66" charset="0"/>
              </a:rPr>
              <a:t>			D)</a:t>
            </a:r>
            <a:r>
              <a:rPr lang="tr-TR" sz="2800" dirty="0">
                <a:latin typeface="Comic Sans MS" panose="030F0702030302020204" pitchFamily="66" charset="0"/>
              </a:rPr>
              <a:t> Özgürlük</a:t>
            </a:r>
            <a:endParaRPr lang="tr-TR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61777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7200" b="1" dirty="0" smtClean="0">
                <a:latin typeface="Comic Sans MS" panose="030F0702030302020204" pitchFamily="66" charset="0"/>
              </a:rPr>
              <a:t>CEVAP</a:t>
            </a:r>
            <a:r>
              <a:rPr lang="tr-TR" sz="7200" dirty="0" smtClean="0">
                <a:latin typeface="Comic Sans MS" panose="030F0702030302020204" pitchFamily="66" charset="0"/>
              </a:rPr>
              <a:t> </a:t>
            </a:r>
            <a:r>
              <a:rPr lang="tr-TR" sz="7200" dirty="0" smtClean="0">
                <a:latin typeface="Comic Sans MS" panose="030F0702030302020204" pitchFamily="66" charset="0"/>
              </a:rPr>
              <a:t>:</a:t>
            </a:r>
            <a:r>
              <a:rPr lang="tr-TR" sz="72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D</a:t>
            </a:r>
            <a:endParaRPr lang="tr-TR" sz="7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83014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9674" y="1412776"/>
            <a:ext cx="7735614" cy="4144029"/>
          </a:xfrm>
          <a:prstGeom prst="rect">
            <a:avLst/>
          </a:prstGeom>
        </p:spPr>
      </p:pic>
      <p:sp>
        <p:nvSpPr>
          <p:cNvPr id="2" name="İçerik Yer Tutucus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>
              <a:buNone/>
            </a:pPr>
            <a:r>
              <a:rPr lang="tr-TR" dirty="0" smtClean="0"/>
              <a:t>.</a:t>
            </a:r>
            <a:endParaRPr lang="tr-TR" dirty="0"/>
          </a:p>
        </p:txBody>
      </p:sp>
      <p:sp>
        <p:nvSpPr>
          <p:cNvPr id="4" name="Metin kutusu 3"/>
          <p:cNvSpPr txBox="1"/>
          <p:nvPr/>
        </p:nvSpPr>
        <p:spPr>
          <a:xfrm>
            <a:off x="1277216" y="1005441"/>
            <a:ext cx="74168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latin typeface="Comic Sans MS" panose="030F0702030302020204" pitchFamily="66" charset="0"/>
              </a:rPr>
              <a:t> </a:t>
            </a:r>
            <a:r>
              <a:rPr lang="tr-TR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6-</a:t>
            </a:r>
            <a:r>
              <a:rPr lang="tr-TR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)</a:t>
            </a:r>
            <a:endParaRPr lang="tr-TR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58248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İçerik Yer Tutucusu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7200" b="1" dirty="0" smtClean="0">
                <a:latin typeface="Comic Sans MS" panose="030F0702030302020204" pitchFamily="66" charset="0"/>
              </a:rPr>
              <a:t>Cevap</a:t>
            </a:r>
            <a:r>
              <a:rPr lang="tr-TR" sz="7200" dirty="0" smtClean="0">
                <a:latin typeface="Comic Sans MS" panose="030F0702030302020204" pitchFamily="66" charset="0"/>
              </a:rPr>
              <a:t> </a:t>
            </a:r>
            <a:r>
              <a:rPr lang="tr-TR" sz="7200" dirty="0" smtClean="0">
                <a:latin typeface="Comic Sans MS" panose="030F0702030302020204" pitchFamily="66" charset="0"/>
              </a:rPr>
              <a:t>:</a:t>
            </a:r>
            <a:r>
              <a:rPr lang="tr-TR" sz="72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B</a:t>
            </a:r>
            <a:endParaRPr lang="tr-TR" sz="7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>
              <a:buNone/>
            </a:pPr>
            <a:r>
              <a:rPr lang="tr-TR" dirty="0" smtClean="0"/>
              <a:t>.</a:t>
            </a:r>
            <a:endParaRPr lang="tr-TR" dirty="0"/>
          </a:p>
        </p:txBody>
      </p:sp>
      <p:sp>
        <p:nvSpPr>
          <p:cNvPr id="4" name="Metin kutusu 3"/>
          <p:cNvSpPr txBox="1"/>
          <p:nvPr/>
        </p:nvSpPr>
        <p:spPr>
          <a:xfrm>
            <a:off x="1331640" y="565981"/>
            <a:ext cx="756084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7-) </a:t>
            </a:r>
            <a:r>
              <a:rPr lang="tr-TR" sz="2400" dirty="0">
                <a:latin typeface="Comic Sans MS" panose="030F0702030302020204" pitchFamily="66" charset="0"/>
              </a:rPr>
              <a:t>Hz. Musa, kendisine inananları </a:t>
            </a:r>
            <a:r>
              <a:rPr lang="tr-TR" sz="2400" dirty="0" err="1">
                <a:latin typeface="Comic Sans MS" panose="030F0702030302020204" pitchFamily="66" charset="0"/>
              </a:rPr>
              <a:t>Firavun’un</a:t>
            </a:r>
            <a:r>
              <a:rPr lang="tr-TR" sz="2400" dirty="0">
                <a:latin typeface="Comic Sans MS" panose="030F0702030302020204" pitchFamily="66" charset="0"/>
              </a:rPr>
              <a:t> zulmünden kurtarmak için Allah’tan aldığı vahiy ve çevresindekilerle </a:t>
            </a:r>
            <a:r>
              <a:rPr lang="tr-TR" sz="2400" dirty="0" smtClean="0">
                <a:latin typeface="Comic Sans MS" panose="030F0702030302020204" pitchFamily="66" charset="0"/>
              </a:rPr>
              <a:t>yaptığı istişareler </a:t>
            </a:r>
            <a:r>
              <a:rPr lang="tr-TR" sz="2400" dirty="0">
                <a:latin typeface="Comic Sans MS" panose="030F0702030302020204" pitchFamily="66" charset="0"/>
              </a:rPr>
              <a:t>doğrultusunda bir plan yaptı. Bu plan gereği iman edenlerle birlikte gece vakti yola çıkarak bir suyun kenarına</a:t>
            </a:r>
          </a:p>
          <a:p>
            <a:r>
              <a:rPr lang="tr-TR" sz="2400" dirty="0">
                <a:latin typeface="Comic Sans MS" panose="030F0702030302020204" pitchFamily="66" charset="0"/>
              </a:rPr>
              <a:t>kadar ilerledi. Bu esnada kendisine inananlarda büyük bir korku ve endişe fark etti. Bunun üzerine “Hayır, korkmayın</a:t>
            </a:r>
            <a:r>
              <a:rPr lang="tr-TR" sz="2400" dirty="0" smtClean="0">
                <a:latin typeface="Comic Sans MS" panose="030F0702030302020204" pitchFamily="66" charset="0"/>
              </a:rPr>
              <a:t>! Eminim </a:t>
            </a:r>
            <a:r>
              <a:rPr lang="tr-TR" sz="2400" dirty="0">
                <a:latin typeface="Comic Sans MS" panose="030F0702030302020204" pitchFamily="66" charset="0"/>
              </a:rPr>
              <a:t>ki </a:t>
            </a:r>
            <a:r>
              <a:rPr lang="tr-TR" sz="2400" dirty="0" err="1">
                <a:latin typeface="Comic Sans MS" panose="030F0702030302020204" pitchFamily="66" charset="0"/>
              </a:rPr>
              <a:t>Rabb’im</a:t>
            </a:r>
            <a:r>
              <a:rPr lang="tr-TR" sz="2400" dirty="0">
                <a:latin typeface="Comic Sans MS" panose="030F0702030302020204" pitchFamily="66" charset="0"/>
              </a:rPr>
              <a:t> benimledir, bana bir çıkış yolu gösterecektir.” dedi</a:t>
            </a:r>
            <a:r>
              <a:rPr lang="tr-TR" sz="2400" dirty="0" smtClean="0">
                <a:latin typeface="Comic Sans MS" panose="030F0702030302020204" pitchFamily="66" charset="0"/>
              </a:rPr>
              <a:t>.</a:t>
            </a:r>
          </a:p>
          <a:p>
            <a:endParaRPr lang="tr-TR" sz="2400" dirty="0">
              <a:latin typeface="Comic Sans MS" panose="030F0702030302020204" pitchFamily="66" charset="0"/>
            </a:endParaRPr>
          </a:p>
          <a:p>
            <a:r>
              <a:rPr lang="tr-TR" sz="2400" b="1" dirty="0">
                <a:latin typeface="Comic Sans MS" panose="030F0702030302020204" pitchFamily="66" charset="0"/>
              </a:rPr>
              <a:t>Hz. Musa’nın bu tutumu aşağıdaki kavramlardan hangisine örnek oluşturur?</a:t>
            </a:r>
          </a:p>
          <a:p>
            <a:r>
              <a:rPr lang="tr-TR" sz="2400" b="1" dirty="0" smtClean="0">
                <a:latin typeface="Comic Sans MS" panose="030F0702030302020204" pitchFamily="66" charset="0"/>
              </a:rPr>
              <a:t>A) </a:t>
            </a:r>
            <a:r>
              <a:rPr lang="tr-TR" sz="2400" dirty="0" smtClean="0">
                <a:latin typeface="Comic Sans MS" panose="030F0702030302020204" pitchFamily="66" charset="0"/>
              </a:rPr>
              <a:t>Tevekkül</a:t>
            </a:r>
            <a:r>
              <a:rPr lang="tr-TR" sz="2400" b="1" dirty="0" smtClean="0">
                <a:latin typeface="Comic Sans MS" panose="030F0702030302020204" pitchFamily="66" charset="0"/>
              </a:rPr>
              <a:t> 		B</a:t>
            </a:r>
            <a:r>
              <a:rPr lang="tr-TR" sz="2400" b="1" dirty="0">
                <a:latin typeface="Comic Sans MS" panose="030F0702030302020204" pitchFamily="66" charset="0"/>
              </a:rPr>
              <a:t>) </a:t>
            </a:r>
            <a:r>
              <a:rPr lang="tr-TR" sz="2400" dirty="0">
                <a:latin typeface="Comic Sans MS" panose="030F0702030302020204" pitchFamily="66" charset="0"/>
              </a:rPr>
              <a:t>Tövbe</a:t>
            </a:r>
            <a:r>
              <a:rPr lang="tr-TR" sz="2400" b="1" dirty="0">
                <a:latin typeface="Comic Sans MS" panose="030F0702030302020204" pitchFamily="66" charset="0"/>
              </a:rPr>
              <a:t> </a:t>
            </a:r>
            <a:endParaRPr lang="tr-TR" sz="2400" b="1" dirty="0" smtClean="0">
              <a:latin typeface="Comic Sans MS" panose="030F0702030302020204" pitchFamily="66" charset="0"/>
            </a:endParaRPr>
          </a:p>
          <a:p>
            <a:r>
              <a:rPr lang="tr-TR" sz="2400" b="1" dirty="0" smtClean="0">
                <a:latin typeface="Comic Sans MS" panose="030F0702030302020204" pitchFamily="66" charset="0"/>
              </a:rPr>
              <a:t>C</a:t>
            </a:r>
            <a:r>
              <a:rPr lang="tr-TR" sz="2400" b="1" dirty="0">
                <a:latin typeface="Comic Sans MS" panose="030F0702030302020204" pitchFamily="66" charset="0"/>
              </a:rPr>
              <a:t>) </a:t>
            </a:r>
            <a:r>
              <a:rPr lang="tr-TR" sz="2400" dirty="0">
                <a:latin typeface="Comic Sans MS" panose="030F0702030302020204" pitchFamily="66" charset="0"/>
              </a:rPr>
              <a:t>Takva</a:t>
            </a:r>
            <a:r>
              <a:rPr lang="tr-TR" sz="2400" b="1" dirty="0">
                <a:latin typeface="Comic Sans MS" panose="030F0702030302020204" pitchFamily="66" charset="0"/>
              </a:rPr>
              <a:t> </a:t>
            </a:r>
            <a:r>
              <a:rPr lang="tr-TR" sz="2400" b="1" dirty="0" smtClean="0">
                <a:latin typeface="Comic Sans MS" panose="030F0702030302020204" pitchFamily="66" charset="0"/>
              </a:rPr>
              <a:t>			D</a:t>
            </a:r>
            <a:r>
              <a:rPr lang="tr-TR" sz="2400" b="1" dirty="0">
                <a:latin typeface="Comic Sans MS" panose="030F0702030302020204" pitchFamily="66" charset="0"/>
              </a:rPr>
              <a:t>) </a:t>
            </a:r>
            <a:r>
              <a:rPr lang="tr-TR" sz="2400" dirty="0">
                <a:latin typeface="Comic Sans MS" panose="030F0702030302020204" pitchFamily="66" charset="0"/>
              </a:rPr>
              <a:t>Şükür</a:t>
            </a:r>
            <a:endParaRPr lang="tr-TR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28368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İçerik Yer Tutucusu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7200" b="1" dirty="0" smtClean="0">
                <a:latin typeface="Comic Sans MS" panose="030F0702030302020204" pitchFamily="66" charset="0"/>
              </a:rPr>
              <a:t>Cevap</a:t>
            </a:r>
            <a:r>
              <a:rPr lang="tr-TR" sz="7200" dirty="0" smtClean="0">
                <a:latin typeface="Comic Sans MS" panose="030F0702030302020204" pitchFamily="66" charset="0"/>
              </a:rPr>
              <a:t> </a:t>
            </a:r>
            <a:r>
              <a:rPr lang="tr-TR" sz="7200" dirty="0" smtClean="0">
                <a:latin typeface="Comic Sans MS" panose="030F0702030302020204" pitchFamily="66" charset="0"/>
              </a:rPr>
              <a:t>:</a:t>
            </a:r>
            <a:r>
              <a:rPr lang="tr-TR" sz="72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A</a:t>
            </a:r>
            <a:endParaRPr lang="tr-TR" sz="7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0881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>
              <a:buNone/>
            </a:pPr>
            <a:r>
              <a:rPr lang="tr-TR" dirty="0" smtClean="0"/>
              <a:t>.</a:t>
            </a:r>
            <a:endParaRPr lang="tr-TR" dirty="0"/>
          </a:p>
        </p:txBody>
      </p:sp>
      <p:sp>
        <p:nvSpPr>
          <p:cNvPr id="4" name="Metin kutusu 3"/>
          <p:cNvSpPr txBox="1"/>
          <p:nvPr/>
        </p:nvSpPr>
        <p:spPr>
          <a:xfrm>
            <a:off x="1331640" y="764704"/>
            <a:ext cx="741682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8-) </a:t>
            </a:r>
            <a:r>
              <a:rPr lang="tr-TR" sz="2800" dirty="0">
                <a:latin typeface="Comic Sans MS" panose="030F0702030302020204" pitchFamily="66" charset="0"/>
              </a:rPr>
              <a:t>“Gördün mü, o hesap ve ceza gününü yalanlayanı</a:t>
            </a:r>
            <a:r>
              <a:rPr lang="tr-TR" sz="2800" dirty="0" smtClean="0">
                <a:latin typeface="Comic Sans MS" panose="030F0702030302020204" pitchFamily="66" charset="0"/>
              </a:rPr>
              <a:t>! İşte </a:t>
            </a:r>
            <a:r>
              <a:rPr lang="tr-TR" sz="2800" dirty="0">
                <a:latin typeface="Comic Sans MS" panose="030F0702030302020204" pitchFamily="66" charset="0"/>
              </a:rPr>
              <a:t>o; yetimi itip kakan, yoksula yedirmeyi özendirmeyen kimsedir. Yazıklar olsun o namaz kılanlara ki onlar</a:t>
            </a:r>
          </a:p>
          <a:p>
            <a:r>
              <a:rPr lang="tr-TR" sz="2800" dirty="0">
                <a:latin typeface="Comic Sans MS" panose="030F0702030302020204" pitchFamily="66" charset="0"/>
              </a:rPr>
              <a:t>namazlarını ciddiye almazlar. Onlar gösteriş yaparlar</a:t>
            </a:r>
            <a:r>
              <a:rPr lang="tr-TR" sz="2800" dirty="0" smtClean="0">
                <a:latin typeface="Comic Sans MS" panose="030F0702030302020204" pitchFamily="66" charset="0"/>
              </a:rPr>
              <a:t>. Ufacık </a:t>
            </a:r>
            <a:r>
              <a:rPr lang="tr-TR" sz="2800" dirty="0">
                <a:latin typeface="Comic Sans MS" panose="030F0702030302020204" pitchFamily="66" charset="0"/>
              </a:rPr>
              <a:t>bir yardıma bile engel olurlar.” (</a:t>
            </a:r>
            <a:r>
              <a:rPr lang="tr-TR" sz="2800" dirty="0" err="1" smtClean="0">
                <a:latin typeface="Comic Sans MS" panose="030F0702030302020204" pitchFamily="66" charset="0"/>
              </a:rPr>
              <a:t>Mâûn</a:t>
            </a:r>
            <a:r>
              <a:rPr lang="tr-TR" sz="2800" dirty="0" smtClean="0">
                <a:latin typeface="Comic Sans MS" panose="030F0702030302020204" pitchFamily="66" charset="0"/>
              </a:rPr>
              <a:t>, 1-7</a:t>
            </a:r>
            <a:r>
              <a:rPr lang="tr-TR" sz="2800" dirty="0">
                <a:latin typeface="Comic Sans MS" panose="030F0702030302020204" pitchFamily="66" charset="0"/>
              </a:rPr>
              <a:t>. ayetler)</a:t>
            </a:r>
          </a:p>
          <a:p>
            <a:r>
              <a:rPr lang="tr-TR" sz="2800" b="1" dirty="0">
                <a:latin typeface="Comic Sans MS" panose="030F0702030302020204" pitchFamily="66" charset="0"/>
              </a:rPr>
              <a:t>Aşağıdakilerden hangisi bu ayetlerde </a:t>
            </a:r>
            <a:r>
              <a:rPr lang="tr-TR" sz="2800" b="1" dirty="0" smtClean="0">
                <a:latin typeface="Comic Sans MS" panose="030F0702030302020204" pitchFamily="66" charset="0"/>
              </a:rPr>
              <a:t>eleştirilen tutumlardan </a:t>
            </a:r>
            <a:r>
              <a:rPr lang="tr-TR" sz="2800" b="1" dirty="0">
                <a:latin typeface="Comic Sans MS" panose="030F0702030302020204" pitchFamily="66" charset="0"/>
              </a:rPr>
              <a:t>biri </a:t>
            </a:r>
            <a:r>
              <a:rPr lang="tr-TR" sz="2800" b="1" u="sng" dirty="0">
                <a:latin typeface="Comic Sans MS" panose="030F0702030302020204" pitchFamily="66" charset="0"/>
              </a:rPr>
              <a:t>değildir</a:t>
            </a:r>
            <a:r>
              <a:rPr lang="tr-TR" sz="2800" b="1" dirty="0" smtClean="0">
                <a:latin typeface="Comic Sans MS" panose="030F0702030302020204" pitchFamily="66" charset="0"/>
              </a:rPr>
              <a:t>?</a:t>
            </a:r>
          </a:p>
          <a:p>
            <a:endParaRPr lang="tr-TR" sz="2800" b="1" dirty="0">
              <a:latin typeface="Comic Sans MS" panose="030F0702030302020204" pitchFamily="66" charset="0"/>
            </a:endParaRPr>
          </a:p>
          <a:p>
            <a:r>
              <a:rPr lang="tr-TR" sz="2800" b="1" dirty="0">
                <a:latin typeface="Comic Sans MS" panose="030F0702030302020204" pitchFamily="66" charset="0"/>
              </a:rPr>
              <a:t>A) </a:t>
            </a:r>
            <a:r>
              <a:rPr lang="tr-TR" sz="2800" dirty="0">
                <a:latin typeface="Comic Sans MS" panose="030F0702030302020204" pitchFamily="66" charset="0"/>
              </a:rPr>
              <a:t>Bencillik </a:t>
            </a:r>
            <a:r>
              <a:rPr lang="tr-TR" sz="2800" dirty="0" smtClean="0">
                <a:latin typeface="Comic Sans MS" panose="030F0702030302020204" pitchFamily="66" charset="0"/>
              </a:rPr>
              <a:t>		</a:t>
            </a:r>
            <a:r>
              <a:rPr lang="tr-TR" sz="2800" b="1" dirty="0" smtClean="0">
                <a:latin typeface="Comic Sans MS" panose="030F0702030302020204" pitchFamily="66" charset="0"/>
              </a:rPr>
              <a:t>B</a:t>
            </a:r>
            <a:r>
              <a:rPr lang="tr-TR" sz="2800" b="1" dirty="0">
                <a:latin typeface="Comic Sans MS" panose="030F0702030302020204" pitchFamily="66" charset="0"/>
              </a:rPr>
              <a:t>) </a:t>
            </a:r>
            <a:r>
              <a:rPr lang="tr-TR" sz="2800" dirty="0">
                <a:latin typeface="Comic Sans MS" panose="030F0702030302020204" pitchFamily="66" charset="0"/>
              </a:rPr>
              <a:t>Karamsarlık</a:t>
            </a:r>
          </a:p>
          <a:p>
            <a:r>
              <a:rPr lang="tr-TR" sz="2800" b="1" dirty="0">
                <a:latin typeface="Comic Sans MS" panose="030F0702030302020204" pitchFamily="66" charset="0"/>
              </a:rPr>
              <a:t>C) </a:t>
            </a:r>
            <a:r>
              <a:rPr lang="tr-TR" sz="2800" dirty="0">
                <a:latin typeface="Comic Sans MS" panose="030F0702030302020204" pitchFamily="66" charset="0"/>
              </a:rPr>
              <a:t>Kibir </a:t>
            </a:r>
            <a:r>
              <a:rPr lang="tr-TR" sz="2800" dirty="0" smtClean="0">
                <a:latin typeface="Comic Sans MS" panose="030F0702030302020204" pitchFamily="66" charset="0"/>
              </a:rPr>
              <a:t>			</a:t>
            </a:r>
            <a:r>
              <a:rPr lang="tr-TR" sz="2800" b="1" dirty="0" smtClean="0">
                <a:latin typeface="Comic Sans MS" panose="030F0702030302020204" pitchFamily="66" charset="0"/>
              </a:rPr>
              <a:t>D</a:t>
            </a:r>
            <a:r>
              <a:rPr lang="tr-TR" sz="2800" b="1" dirty="0">
                <a:latin typeface="Comic Sans MS" panose="030F0702030302020204" pitchFamily="66" charset="0"/>
              </a:rPr>
              <a:t>) </a:t>
            </a:r>
            <a:r>
              <a:rPr lang="tr-TR" sz="2800" dirty="0">
                <a:latin typeface="Comic Sans MS" panose="030F0702030302020204" pitchFamily="66" charset="0"/>
              </a:rPr>
              <a:t>Riyakârlık</a:t>
            </a:r>
            <a:endParaRPr lang="tr-TR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50180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İçerik Yer Tutucusu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7200" b="1" dirty="0" smtClean="0">
                <a:latin typeface="Comic Sans MS" panose="030F0702030302020204" pitchFamily="66" charset="0"/>
              </a:rPr>
              <a:t>Cevap</a:t>
            </a:r>
            <a:r>
              <a:rPr lang="tr-TR" sz="7200" dirty="0" smtClean="0">
                <a:latin typeface="Comic Sans MS" panose="030F0702030302020204" pitchFamily="66" charset="0"/>
              </a:rPr>
              <a:t> </a:t>
            </a:r>
            <a:r>
              <a:rPr lang="tr-TR" sz="7200" dirty="0" smtClean="0">
                <a:latin typeface="Comic Sans MS" panose="030F0702030302020204" pitchFamily="66" charset="0"/>
              </a:rPr>
              <a:t>:</a:t>
            </a:r>
            <a:r>
              <a:rPr lang="tr-TR" sz="72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B</a:t>
            </a:r>
            <a:endParaRPr lang="tr-TR" sz="7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14775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>
              <a:buNone/>
            </a:pPr>
            <a:r>
              <a:rPr lang="tr-TR" dirty="0" smtClean="0"/>
              <a:t>.</a:t>
            </a:r>
            <a:endParaRPr lang="tr-TR" dirty="0"/>
          </a:p>
        </p:txBody>
      </p:sp>
      <p:sp>
        <p:nvSpPr>
          <p:cNvPr id="4" name="Metin kutusu 3"/>
          <p:cNvSpPr txBox="1"/>
          <p:nvPr/>
        </p:nvSpPr>
        <p:spPr>
          <a:xfrm>
            <a:off x="1331640" y="764704"/>
            <a:ext cx="741682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9-) </a:t>
            </a:r>
            <a:r>
              <a:rPr lang="tr-TR" sz="2800" dirty="0">
                <a:latin typeface="Comic Sans MS" panose="030F0702030302020204" pitchFamily="66" charset="0"/>
              </a:rPr>
              <a:t>“Bir insan öldüğünde şu üç şey dışında amel </a:t>
            </a:r>
            <a:r>
              <a:rPr lang="tr-TR" sz="2800" dirty="0" smtClean="0">
                <a:latin typeface="Comic Sans MS" panose="030F0702030302020204" pitchFamily="66" charset="0"/>
              </a:rPr>
              <a:t>defteri kapanır</a:t>
            </a:r>
            <a:r>
              <a:rPr lang="tr-TR" sz="2800" dirty="0">
                <a:latin typeface="Comic Sans MS" panose="030F0702030302020204" pitchFamily="66" charset="0"/>
              </a:rPr>
              <a:t>: </a:t>
            </a:r>
            <a:r>
              <a:rPr lang="tr-TR" sz="2800" u="sng" dirty="0">
                <a:latin typeface="Comic Sans MS" panose="030F0702030302020204" pitchFamily="66" charset="0"/>
              </a:rPr>
              <a:t>Kalıcı hayır işleri</a:t>
            </a:r>
            <a:r>
              <a:rPr lang="tr-TR" sz="2800" dirty="0">
                <a:latin typeface="Comic Sans MS" panose="030F0702030302020204" pitchFamily="66" charset="0"/>
              </a:rPr>
              <a:t>, faydalanılan ilim ve kendisine dua eden hayırlı evlat.”</a:t>
            </a:r>
          </a:p>
          <a:p>
            <a:r>
              <a:rPr lang="tr-TR" sz="2800" b="1" dirty="0">
                <a:latin typeface="Comic Sans MS" panose="030F0702030302020204" pitchFamily="66" charset="0"/>
              </a:rPr>
              <a:t>Hadisteki altı çizili bölüm aşağıdaki </a:t>
            </a:r>
            <a:r>
              <a:rPr lang="tr-TR" sz="2800" b="1" dirty="0" smtClean="0">
                <a:latin typeface="Comic Sans MS" panose="030F0702030302020204" pitchFamily="66" charset="0"/>
              </a:rPr>
              <a:t>kavramlardan hangisiyle </a:t>
            </a:r>
            <a:r>
              <a:rPr lang="tr-TR" sz="2800" b="1" dirty="0">
                <a:latin typeface="Comic Sans MS" panose="030F0702030302020204" pitchFamily="66" charset="0"/>
              </a:rPr>
              <a:t>ifade edilir</a:t>
            </a:r>
            <a:r>
              <a:rPr lang="tr-TR" sz="2800" b="1" dirty="0" smtClean="0">
                <a:latin typeface="Comic Sans MS" panose="030F0702030302020204" pitchFamily="66" charset="0"/>
              </a:rPr>
              <a:t>?</a:t>
            </a:r>
          </a:p>
          <a:p>
            <a:endParaRPr lang="tr-TR" sz="2800" b="1" dirty="0">
              <a:latin typeface="Comic Sans MS" panose="030F0702030302020204" pitchFamily="66" charset="0"/>
            </a:endParaRPr>
          </a:p>
          <a:p>
            <a:r>
              <a:rPr lang="tr-TR" sz="2800" b="1" dirty="0">
                <a:latin typeface="Comic Sans MS" panose="030F0702030302020204" pitchFamily="66" charset="0"/>
              </a:rPr>
              <a:t>A) </a:t>
            </a:r>
            <a:r>
              <a:rPr lang="tr-TR" sz="2800" dirty="0">
                <a:latin typeface="Comic Sans MS" panose="030F0702030302020204" pitchFamily="66" charset="0"/>
              </a:rPr>
              <a:t>Sadaka-i </a:t>
            </a:r>
            <a:r>
              <a:rPr lang="tr-TR" sz="2800" dirty="0" err="1">
                <a:latin typeface="Comic Sans MS" panose="030F0702030302020204" pitchFamily="66" charset="0"/>
              </a:rPr>
              <a:t>fıtr</a:t>
            </a:r>
            <a:r>
              <a:rPr lang="tr-TR" sz="2800" dirty="0">
                <a:latin typeface="Comic Sans MS" panose="030F0702030302020204" pitchFamily="66" charset="0"/>
              </a:rPr>
              <a:t> </a:t>
            </a:r>
            <a:r>
              <a:rPr lang="tr-TR" sz="2800" dirty="0" smtClean="0">
                <a:latin typeface="Comic Sans MS" panose="030F0702030302020204" pitchFamily="66" charset="0"/>
              </a:rPr>
              <a:t>	</a:t>
            </a:r>
            <a:r>
              <a:rPr lang="tr-TR" sz="2800" b="1" dirty="0" smtClean="0">
                <a:latin typeface="Comic Sans MS" panose="030F0702030302020204" pitchFamily="66" charset="0"/>
              </a:rPr>
              <a:t>B</a:t>
            </a:r>
            <a:r>
              <a:rPr lang="tr-TR" sz="2800" b="1" dirty="0">
                <a:latin typeface="Comic Sans MS" panose="030F0702030302020204" pitchFamily="66" charset="0"/>
              </a:rPr>
              <a:t>) </a:t>
            </a:r>
            <a:r>
              <a:rPr lang="tr-TR" sz="2800" dirty="0">
                <a:latin typeface="Comic Sans MS" panose="030F0702030302020204" pitchFamily="66" charset="0"/>
              </a:rPr>
              <a:t>Sadaka-i cariye</a:t>
            </a:r>
          </a:p>
          <a:p>
            <a:r>
              <a:rPr lang="tr-TR" sz="2800" b="1" dirty="0">
                <a:latin typeface="Comic Sans MS" panose="030F0702030302020204" pitchFamily="66" charset="0"/>
              </a:rPr>
              <a:t>C) </a:t>
            </a:r>
            <a:r>
              <a:rPr lang="tr-TR" sz="2800" dirty="0">
                <a:latin typeface="Comic Sans MS" panose="030F0702030302020204" pitchFamily="66" charset="0"/>
              </a:rPr>
              <a:t>İnfak </a:t>
            </a:r>
            <a:r>
              <a:rPr lang="tr-TR" sz="2800" dirty="0" smtClean="0">
                <a:latin typeface="Comic Sans MS" panose="030F0702030302020204" pitchFamily="66" charset="0"/>
              </a:rPr>
              <a:t>			</a:t>
            </a:r>
            <a:r>
              <a:rPr lang="tr-TR" sz="2800" b="1" dirty="0" smtClean="0">
                <a:latin typeface="Comic Sans MS" panose="030F0702030302020204" pitchFamily="66" charset="0"/>
              </a:rPr>
              <a:t>D</a:t>
            </a:r>
            <a:r>
              <a:rPr lang="tr-TR" sz="2800" b="1" dirty="0">
                <a:latin typeface="Comic Sans MS" panose="030F0702030302020204" pitchFamily="66" charset="0"/>
              </a:rPr>
              <a:t>) </a:t>
            </a:r>
            <a:r>
              <a:rPr lang="tr-TR" sz="2800" dirty="0">
                <a:latin typeface="Comic Sans MS" panose="030F0702030302020204" pitchFamily="66" charset="0"/>
              </a:rPr>
              <a:t>Zekât</a:t>
            </a:r>
            <a:endParaRPr lang="tr-TR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81359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İçerik Yer Tutucusu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7200" b="1" dirty="0" smtClean="0">
                <a:latin typeface="Comic Sans MS" panose="030F0702030302020204" pitchFamily="66" charset="0"/>
              </a:rPr>
              <a:t>Cevap</a:t>
            </a:r>
            <a:r>
              <a:rPr lang="tr-TR" sz="7200" dirty="0" smtClean="0">
                <a:latin typeface="Comic Sans MS" panose="030F0702030302020204" pitchFamily="66" charset="0"/>
              </a:rPr>
              <a:t> :</a:t>
            </a:r>
            <a:r>
              <a:rPr lang="tr-TR" sz="72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B</a:t>
            </a:r>
            <a:endParaRPr lang="tr-TR" sz="7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81966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>
              <a:buNone/>
            </a:pPr>
            <a:r>
              <a:rPr lang="tr-TR" dirty="0" smtClean="0"/>
              <a:t>.</a:t>
            </a:r>
            <a:endParaRPr lang="tr-TR" dirty="0"/>
          </a:p>
        </p:txBody>
      </p:sp>
      <p:sp>
        <p:nvSpPr>
          <p:cNvPr id="4" name="Metin kutusu 3"/>
          <p:cNvSpPr txBox="1"/>
          <p:nvPr/>
        </p:nvSpPr>
        <p:spPr>
          <a:xfrm>
            <a:off x="1331640" y="548680"/>
            <a:ext cx="756084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10-) </a:t>
            </a:r>
            <a:r>
              <a:rPr lang="tr-TR" sz="2800" dirty="0">
                <a:latin typeface="Comic Sans MS" panose="030F0702030302020204" pitchFamily="66" charset="0"/>
              </a:rPr>
              <a:t>• Bazı ibadetleri yerine getirebilmek için </a:t>
            </a:r>
            <a:r>
              <a:rPr lang="tr-TR" sz="2800" dirty="0" smtClean="0">
                <a:latin typeface="Comic Sans MS" panose="030F0702030302020204" pitchFamily="66" charset="0"/>
              </a:rPr>
              <a:t>gerekli zenginlik </a:t>
            </a:r>
            <a:r>
              <a:rPr lang="tr-TR" sz="2800" dirty="0">
                <a:latin typeface="Comic Sans MS" panose="030F0702030302020204" pitchFamily="66" charset="0"/>
              </a:rPr>
              <a:t>ölçüsüdür.</a:t>
            </a:r>
          </a:p>
          <a:p>
            <a:r>
              <a:rPr lang="tr-TR" sz="2800" dirty="0">
                <a:latin typeface="Comic Sans MS" panose="030F0702030302020204" pitchFamily="66" charset="0"/>
              </a:rPr>
              <a:t>• Zenginlerin yılda bir kez mallarının belli </a:t>
            </a:r>
            <a:r>
              <a:rPr lang="tr-TR" sz="2800" dirty="0" smtClean="0">
                <a:latin typeface="Comic Sans MS" panose="030F0702030302020204" pitchFamily="66" charset="0"/>
              </a:rPr>
              <a:t>miktarını vererek </a:t>
            </a:r>
            <a:r>
              <a:rPr lang="tr-TR" sz="2800" dirty="0">
                <a:latin typeface="Comic Sans MS" panose="030F0702030302020204" pitchFamily="66" charset="0"/>
              </a:rPr>
              <a:t>yaptıkları ibadettir.</a:t>
            </a:r>
          </a:p>
          <a:p>
            <a:r>
              <a:rPr lang="tr-TR" sz="2800" dirty="0">
                <a:latin typeface="Comic Sans MS" panose="030F0702030302020204" pitchFamily="66" charset="0"/>
              </a:rPr>
              <a:t>• Gücü yetenlerin Ramazan Ayı’nın sonuna </a:t>
            </a:r>
            <a:r>
              <a:rPr lang="tr-TR" sz="2800" dirty="0" smtClean="0">
                <a:latin typeface="Comic Sans MS" panose="030F0702030302020204" pitchFamily="66" charset="0"/>
              </a:rPr>
              <a:t>kadar vermekle </a:t>
            </a:r>
            <a:r>
              <a:rPr lang="tr-TR" sz="2800" dirty="0">
                <a:latin typeface="Comic Sans MS" panose="030F0702030302020204" pitchFamily="66" charset="0"/>
              </a:rPr>
              <a:t>yükümlü oldukları sadakadır</a:t>
            </a:r>
            <a:r>
              <a:rPr lang="tr-TR" sz="2800" dirty="0" smtClean="0">
                <a:latin typeface="Comic Sans MS" panose="030F0702030302020204" pitchFamily="66" charset="0"/>
              </a:rPr>
              <a:t>.</a:t>
            </a:r>
          </a:p>
          <a:p>
            <a:endParaRPr lang="tr-TR" sz="2800" dirty="0">
              <a:latin typeface="Comic Sans MS" panose="030F0702030302020204" pitchFamily="66" charset="0"/>
            </a:endParaRPr>
          </a:p>
          <a:p>
            <a:r>
              <a:rPr lang="tr-TR" sz="2800" b="1" dirty="0">
                <a:latin typeface="Comic Sans MS" panose="030F0702030302020204" pitchFamily="66" charset="0"/>
              </a:rPr>
              <a:t>Bu cümlelerde aşağıdakilerden hangisinin tanımına yer </a:t>
            </a:r>
            <a:r>
              <a:rPr lang="tr-TR" sz="2800" b="1" dirty="0" smtClean="0">
                <a:latin typeface="Comic Sans MS" panose="030F0702030302020204" pitchFamily="66" charset="0"/>
              </a:rPr>
              <a:t>verilmemiştir</a:t>
            </a:r>
            <a:r>
              <a:rPr lang="tr-TR" sz="2800" b="1" dirty="0">
                <a:latin typeface="Comic Sans MS" panose="030F0702030302020204" pitchFamily="66" charset="0"/>
              </a:rPr>
              <a:t>?</a:t>
            </a:r>
          </a:p>
          <a:p>
            <a:r>
              <a:rPr lang="tr-TR" sz="2800" b="1" dirty="0">
                <a:latin typeface="Comic Sans MS" panose="030F0702030302020204" pitchFamily="66" charset="0"/>
              </a:rPr>
              <a:t>A) </a:t>
            </a:r>
            <a:r>
              <a:rPr lang="tr-TR" sz="2800" dirty="0">
                <a:latin typeface="Comic Sans MS" panose="030F0702030302020204" pitchFamily="66" charset="0"/>
              </a:rPr>
              <a:t>Fitre</a:t>
            </a:r>
            <a:r>
              <a:rPr lang="tr-TR" sz="2800" b="1" dirty="0">
                <a:latin typeface="Comic Sans MS" panose="030F0702030302020204" pitchFamily="66" charset="0"/>
              </a:rPr>
              <a:t> </a:t>
            </a:r>
            <a:r>
              <a:rPr lang="tr-TR" sz="2800" b="1" dirty="0" smtClean="0">
                <a:latin typeface="Comic Sans MS" panose="030F0702030302020204" pitchFamily="66" charset="0"/>
              </a:rPr>
              <a:t>			B)</a:t>
            </a:r>
            <a:r>
              <a:rPr lang="tr-TR" sz="2800" dirty="0">
                <a:latin typeface="Comic Sans MS" panose="030F0702030302020204" pitchFamily="66" charset="0"/>
              </a:rPr>
              <a:t> Zekât</a:t>
            </a:r>
          </a:p>
          <a:p>
            <a:r>
              <a:rPr lang="tr-TR" sz="2800" b="1" dirty="0">
                <a:latin typeface="Comic Sans MS" panose="030F0702030302020204" pitchFamily="66" charset="0"/>
              </a:rPr>
              <a:t>C) </a:t>
            </a:r>
            <a:r>
              <a:rPr lang="tr-TR" sz="2800" dirty="0">
                <a:latin typeface="Comic Sans MS" panose="030F0702030302020204" pitchFamily="66" charset="0"/>
              </a:rPr>
              <a:t>Nisap</a:t>
            </a:r>
            <a:r>
              <a:rPr lang="tr-TR" sz="2800" b="1" dirty="0">
                <a:latin typeface="Comic Sans MS" panose="030F0702030302020204" pitchFamily="66" charset="0"/>
              </a:rPr>
              <a:t> </a:t>
            </a:r>
            <a:r>
              <a:rPr lang="tr-TR" sz="2800" b="1" dirty="0" smtClean="0">
                <a:latin typeface="Comic Sans MS" panose="030F0702030302020204" pitchFamily="66" charset="0"/>
              </a:rPr>
              <a:t>			D)</a:t>
            </a:r>
            <a:r>
              <a:rPr lang="tr-TR" sz="2800" dirty="0">
                <a:latin typeface="Comic Sans MS" panose="030F0702030302020204" pitchFamily="66" charset="0"/>
              </a:rPr>
              <a:t> Fidye</a:t>
            </a:r>
            <a:endParaRPr lang="tr-TR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92686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İçerik Yer Tutucusu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7200" b="1" dirty="0" smtClean="0">
                <a:latin typeface="Comic Sans MS" panose="030F0702030302020204" pitchFamily="66" charset="0"/>
              </a:rPr>
              <a:t>Cevap</a:t>
            </a:r>
            <a:r>
              <a:rPr lang="tr-TR" sz="7200" dirty="0" smtClean="0">
                <a:latin typeface="Comic Sans MS" panose="030F0702030302020204" pitchFamily="66" charset="0"/>
              </a:rPr>
              <a:t> </a:t>
            </a:r>
            <a:r>
              <a:rPr lang="tr-TR" sz="7200" dirty="0" smtClean="0">
                <a:latin typeface="Comic Sans MS" panose="030F0702030302020204" pitchFamily="66" charset="0"/>
              </a:rPr>
              <a:t>:</a:t>
            </a:r>
            <a:r>
              <a:rPr lang="tr-TR" sz="72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D</a:t>
            </a:r>
            <a:endParaRPr lang="tr-TR" sz="7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20703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>
              <a:buNone/>
            </a:pPr>
            <a:r>
              <a:rPr lang="tr-TR" dirty="0" smtClean="0"/>
              <a:t>.</a:t>
            </a:r>
            <a:endParaRPr lang="tr-TR" dirty="0"/>
          </a:p>
        </p:txBody>
      </p:sp>
      <p:sp>
        <p:nvSpPr>
          <p:cNvPr id="4" name="Metin kutusu 3"/>
          <p:cNvSpPr txBox="1"/>
          <p:nvPr/>
        </p:nvSpPr>
        <p:spPr>
          <a:xfrm>
            <a:off x="1331640" y="548680"/>
            <a:ext cx="756084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11-</a:t>
            </a:r>
            <a:r>
              <a:rPr lang="tr-TR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) </a:t>
            </a:r>
            <a:r>
              <a:rPr lang="tr-TR" sz="2800" dirty="0">
                <a:latin typeface="Comic Sans MS" panose="030F0702030302020204" pitchFamily="66" charset="0"/>
              </a:rPr>
              <a:t>Semih Bey’in 100 gr altını bulunmaktadır. Bu </a:t>
            </a:r>
            <a:r>
              <a:rPr lang="tr-TR" sz="2800" dirty="0" smtClean="0">
                <a:latin typeface="Comic Sans MS" panose="030F0702030302020204" pitchFamily="66" charset="0"/>
              </a:rPr>
              <a:t>malın zekâtını</a:t>
            </a:r>
            <a:r>
              <a:rPr lang="tr-TR" sz="2800" dirty="0">
                <a:latin typeface="Comic Sans MS" panose="030F0702030302020204" pitchFamily="66" charset="0"/>
              </a:rPr>
              <a:t>, ihtiyaç sahibi komşusuna 1/50 (%2) oranında</a:t>
            </a:r>
          </a:p>
          <a:p>
            <a:r>
              <a:rPr lang="tr-TR" sz="2800" dirty="0">
                <a:latin typeface="Comic Sans MS" panose="030F0702030302020204" pitchFamily="66" charset="0"/>
              </a:rPr>
              <a:t>vermiştir.</a:t>
            </a:r>
          </a:p>
          <a:p>
            <a:r>
              <a:rPr lang="tr-TR" sz="2800" b="1" dirty="0">
                <a:latin typeface="Comic Sans MS" panose="030F0702030302020204" pitchFamily="66" charset="0"/>
              </a:rPr>
              <a:t>Buna göre Semih Bey, zekât ile ilgili aşağıdakilerden hangisinde yanlışlık yapmıştır</a:t>
            </a:r>
            <a:r>
              <a:rPr lang="tr-TR" sz="2800" b="1" dirty="0" smtClean="0">
                <a:latin typeface="Comic Sans MS" panose="030F0702030302020204" pitchFamily="66" charset="0"/>
              </a:rPr>
              <a:t>?</a:t>
            </a:r>
          </a:p>
          <a:p>
            <a:endParaRPr lang="tr-TR" sz="2800" b="1" dirty="0">
              <a:latin typeface="Comic Sans MS" panose="030F0702030302020204" pitchFamily="66" charset="0"/>
            </a:endParaRPr>
          </a:p>
          <a:p>
            <a:r>
              <a:rPr lang="tr-TR" sz="2800" b="1" dirty="0">
                <a:latin typeface="Comic Sans MS" panose="030F0702030302020204" pitchFamily="66" charset="0"/>
              </a:rPr>
              <a:t>A) </a:t>
            </a:r>
            <a:r>
              <a:rPr lang="tr-TR" sz="2800" dirty="0">
                <a:latin typeface="Comic Sans MS" panose="030F0702030302020204" pitchFamily="66" charset="0"/>
              </a:rPr>
              <a:t>Zekât verdiği malın cinsinde</a:t>
            </a:r>
          </a:p>
          <a:p>
            <a:r>
              <a:rPr lang="tr-TR" sz="2800" b="1" dirty="0">
                <a:latin typeface="Comic Sans MS" panose="030F0702030302020204" pitchFamily="66" charset="0"/>
              </a:rPr>
              <a:t>B) </a:t>
            </a:r>
            <a:r>
              <a:rPr lang="tr-TR" sz="2800" dirty="0">
                <a:latin typeface="Comic Sans MS" panose="030F0702030302020204" pitchFamily="66" charset="0"/>
              </a:rPr>
              <a:t>Zekât verdiği oranda</a:t>
            </a:r>
          </a:p>
          <a:p>
            <a:r>
              <a:rPr lang="tr-TR" sz="2800" b="1" dirty="0">
                <a:latin typeface="Comic Sans MS" panose="030F0702030302020204" pitchFamily="66" charset="0"/>
              </a:rPr>
              <a:t>C) </a:t>
            </a:r>
            <a:r>
              <a:rPr lang="tr-TR" sz="2800" dirty="0">
                <a:latin typeface="Comic Sans MS" panose="030F0702030302020204" pitchFamily="66" charset="0"/>
              </a:rPr>
              <a:t>Zekât verdiği kişide</a:t>
            </a:r>
          </a:p>
          <a:p>
            <a:r>
              <a:rPr lang="tr-TR" sz="2800" b="1" dirty="0">
                <a:latin typeface="Comic Sans MS" panose="030F0702030302020204" pitchFamily="66" charset="0"/>
              </a:rPr>
              <a:t>D) </a:t>
            </a:r>
            <a:r>
              <a:rPr lang="tr-TR" sz="2800" dirty="0">
                <a:latin typeface="Comic Sans MS" panose="030F0702030302020204" pitchFamily="66" charset="0"/>
              </a:rPr>
              <a:t>Nisap miktarında</a:t>
            </a:r>
            <a:endParaRPr lang="tr-TR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06506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İçerik Yer Tutucusu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7200" b="1" dirty="0" smtClean="0">
                <a:latin typeface="Comic Sans MS" panose="030F0702030302020204" pitchFamily="66" charset="0"/>
              </a:rPr>
              <a:t>Cevap</a:t>
            </a:r>
            <a:r>
              <a:rPr lang="tr-TR" sz="7200" dirty="0" smtClean="0">
                <a:latin typeface="Comic Sans MS" panose="030F0702030302020204" pitchFamily="66" charset="0"/>
              </a:rPr>
              <a:t> </a:t>
            </a:r>
            <a:r>
              <a:rPr lang="tr-TR" sz="7200" dirty="0" smtClean="0">
                <a:latin typeface="Comic Sans MS" panose="030F0702030302020204" pitchFamily="66" charset="0"/>
              </a:rPr>
              <a:t>:</a:t>
            </a:r>
            <a:r>
              <a:rPr lang="tr-TR" sz="72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B</a:t>
            </a:r>
            <a:endParaRPr lang="tr-TR" sz="7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04151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>
              <a:buNone/>
            </a:pPr>
            <a:r>
              <a:rPr lang="tr-TR" dirty="0" smtClean="0"/>
              <a:t>.</a:t>
            </a:r>
            <a:endParaRPr lang="tr-TR" dirty="0"/>
          </a:p>
        </p:txBody>
      </p:sp>
      <p:sp>
        <p:nvSpPr>
          <p:cNvPr id="4" name="Metin kutusu 3"/>
          <p:cNvSpPr txBox="1"/>
          <p:nvPr/>
        </p:nvSpPr>
        <p:spPr>
          <a:xfrm>
            <a:off x="1331640" y="548680"/>
            <a:ext cx="756084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12-</a:t>
            </a:r>
            <a:r>
              <a:rPr lang="tr-TR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) </a:t>
            </a:r>
            <a:r>
              <a:rPr lang="tr-TR" sz="2800" dirty="0">
                <a:latin typeface="Comic Sans MS" panose="030F0702030302020204" pitchFamily="66" charset="0"/>
              </a:rPr>
              <a:t>Kadir Sami Bey; ihtiyaç sahibi kimselere, sahip olduğu mallardan 1/40 (%2,5) oranında vererek zekât ibadetini </a:t>
            </a:r>
            <a:r>
              <a:rPr lang="tr-TR" sz="2800" dirty="0" smtClean="0">
                <a:latin typeface="Comic Sans MS" panose="030F0702030302020204" pitchFamily="66" charset="0"/>
              </a:rPr>
              <a:t>yerine getirmiştir.</a:t>
            </a:r>
          </a:p>
          <a:p>
            <a:endParaRPr lang="tr-TR" sz="2800" dirty="0">
              <a:latin typeface="Comic Sans MS" panose="030F0702030302020204" pitchFamily="66" charset="0"/>
            </a:endParaRPr>
          </a:p>
          <a:p>
            <a:r>
              <a:rPr lang="tr-TR" sz="2800" b="1" dirty="0">
                <a:latin typeface="Comic Sans MS" panose="030F0702030302020204" pitchFamily="66" charset="0"/>
              </a:rPr>
              <a:t>Buna göre aşağıdakilerden hangisi Kadir Sami Bey’in, zekâtını verdiği mallardan biri </a:t>
            </a:r>
            <a:r>
              <a:rPr lang="tr-TR" sz="2800" b="1" u="sng" dirty="0">
                <a:latin typeface="Comic Sans MS" panose="030F0702030302020204" pitchFamily="66" charset="0"/>
              </a:rPr>
              <a:t>olamaz</a:t>
            </a:r>
            <a:r>
              <a:rPr lang="tr-TR" sz="2800" b="1" dirty="0" smtClean="0">
                <a:latin typeface="Comic Sans MS" panose="030F0702030302020204" pitchFamily="66" charset="0"/>
              </a:rPr>
              <a:t>?</a:t>
            </a:r>
          </a:p>
          <a:p>
            <a:endParaRPr lang="tr-TR" sz="2800" b="1" dirty="0">
              <a:latin typeface="Comic Sans MS" panose="030F0702030302020204" pitchFamily="66" charset="0"/>
            </a:endParaRPr>
          </a:p>
          <a:p>
            <a:r>
              <a:rPr lang="tr-TR" sz="2800" b="1" dirty="0">
                <a:latin typeface="Comic Sans MS" panose="030F0702030302020204" pitchFamily="66" charset="0"/>
              </a:rPr>
              <a:t>A) </a:t>
            </a:r>
            <a:r>
              <a:rPr lang="tr-TR" sz="2800" dirty="0">
                <a:latin typeface="Comic Sans MS" panose="030F0702030302020204" pitchFamily="66" charset="0"/>
              </a:rPr>
              <a:t>Altın </a:t>
            </a:r>
            <a:r>
              <a:rPr lang="tr-TR" sz="2800" dirty="0" smtClean="0">
                <a:latin typeface="Comic Sans MS" panose="030F0702030302020204" pitchFamily="66" charset="0"/>
              </a:rPr>
              <a:t>	</a:t>
            </a:r>
            <a:r>
              <a:rPr lang="tr-TR" sz="2800" b="1" dirty="0" smtClean="0">
                <a:latin typeface="Comic Sans MS" panose="030F0702030302020204" pitchFamily="66" charset="0"/>
              </a:rPr>
              <a:t>B</a:t>
            </a:r>
            <a:r>
              <a:rPr lang="tr-TR" sz="2800" b="1" dirty="0">
                <a:latin typeface="Comic Sans MS" panose="030F0702030302020204" pitchFamily="66" charset="0"/>
              </a:rPr>
              <a:t>) </a:t>
            </a:r>
            <a:r>
              <a:rPr lang="tr-TR" sz="2800" dirty="0">
                <a:latin typeface="Comic Sans MS" panose="030F0702030302020204" pitchFamily="66" charset="0"/>
              </a:rPr>
              <a:t>Para </a:t>
            </a:r>
            <a:r>
              <a:rPr lang="tr-TR" sz="2800" dirty="0" smtClean="0">
                <a:latin typeface="Comic Sans MS" panose="030F0702030302020204" pitchFamily="66" charset="0"/>
              </a:rPr>
              <a:t>	</a:t>
            </a:r>
            <a:r>
              <a:rPr lang="tr-TR" sz="2800" b="1" dirty="0" smtClean="0">
                <a:latin typeface="Comic Sans MS" panose="030F0702030302020204" pitchFamily="66" charset="0"/>
              </a:rPr>
              <a:t>C</a:t>
            </a:r>
            <a:r>
              <a:rPr lang="tr-TR" sz="2800" b="1" dirty="0">
                <a:latin typeface="Comic Sans MS" panose="030F0702030302020204" pitchFamily="66" charset="0"/>
              </a:rPr>
              <a:t>) </a:t>
            </a:r>
            <a:r>
              <a:rPr lang="tr-TR" sz="2800" dirty="0">
                <a:latin typeface="Comic Sans MS" panose="030F0702030302020204" pitchFamily="66" charset="0"/>
              </a:rPr>
              <a:t>Koyun </a:t>
            </a:r>
            <a:r>
              <a:rPr lang="tr-TR" sz="2800" dirty="0" smtClean="0">
                <a:latin typeface="Comic Sans MS" panose="030F0702030302020204" pitchFamily="66" charset="0"/>
              </a:rPr>
              <a:t>	</a:t>
            </a:r>
            <a:r>
              <a:rPr lang="tr-TR" sz="2800" b="1" dirty="0" smtClean="0">
                <a:latin typeface="Comic Sans MS" panose="030F0702030302020204" pitchFamily="66" charset="0"/>
              </a:rPr>
              <a:t>D</a:t>
            </a:r>
            <a:r>
              <a:rPr lang="tr-TR" sz="2800" b="1" dirty="0">
                <a:latin typeface="Comic Sans MS" panose="030F0702030302020204" pitchFamily="66" charset="0"/>
              </a:rPr>
              <a:t>) </a:t>
            </a:r>
            <a:r>
              <a:rPr lang="tr-TR" sz="2800" dirty="0">
                <a:latin typeface="Comic Sans MS" panose="030F0702030302020204" pitchFamily="66" charset="0"/>
              </a:rPr>
              <a:t>Buğday</a:t>
            </a:r>
            <a:endParaRPr lang="tr-TR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97058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İçerik Yer Tutucusu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7200" b="1" dirty="0" smtClean="0">
                <a:latin typeface="Comic Sans MS" panose="030F0702030302020204" pitchFamily="66" charset="0"/>
              </a:rPr>
              <a:t>Cevap</a:t>
            </a:r>
            <a:r>
              <a:rPr lang="tr-TR" sz="7200" dirty="0" smtClean="0">
                <a:latin typeface="Comic Sans MS" panose="030F0702030302020204" pitchFamily="66" charset="0"/>
              </a:rPr>
              <a:t> </a:t>
            </a:r>
            <a:r>
              <a:rPr lang="tr-TR" sz="7200" dirty="0" smtClean="0">
                <a:latin typeface="Comic Sans MS" panose="030F0702030302020204" pitchFamily="66" charset="0"/>
              </a:rPr>
              <a:t>:</a:t>
            </a:r>
            <a:r>
              <a:rPr lang="tr-TR" sz="72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D</a:t>
            </a:r>
            <a:endParaRPr lang="tr-TR" sz="7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7220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>
              <a:buNone/>
            </a:pPr>
            <a:r>
              <a:rPr lang="tr-TR" dirty="0" smtClean="0"/>
              <a:t>.</a:t>
            </a:r>
            <a:endParaRPr lang="tr-TR" dirty="0"/>
          </a:p>
        </p:txBody>
      </p:sp>
      <p:sp>
        <p:nvSpPr>
          <p:cNvPr id="4" name="Metin kutusu 3"/>
          <p:cNvSpPr txBox="1"/>
          <p:nvPr/>
        </p:nvSpPr>
        <p:spPr>
          <a:xfrm>
            <a:off x="1331640" y="548680"/>
            <a:ext cx="756084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13-</a:t>
            </a:r>
            <a:r>
              <a:rPr lang="tr-TR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) </a:t>
            </a:r>
            <a:r>
              <a:rPr lang="tr-TR" sz="2400" dirty="0">
                <a:latin typeface="Comic Sans MS" panose="030F0702030302020204" pitchFamily="66" charset="0"/>
              </a:rPr>
              <a:t>“Ey kavmim! Allah’a kulluk edin. Sizin ondan başka ilahınız yoktur. Ölçüyü ve tartıyı eksik yapmayın. Ben sizi bolluk</a:t>
            </a:r>
          </a:p>
          <a:p>
            <a:r>
              <a:rPr lang="tr-TR" sz="2400" dirty="0">
                <a:latin typeface="Comic Sans MS" panose="030F0702030302020204" pitchFamily="66" charset="0"/>
              </a:rPr>
              <a:t>içinde görüyorum. Ben sizin adınıza kuşatıcı bir günün azabından korkuyorum…” (Hûd suresi, 84. ayet)</a:t>
            </a:r>
          </a:p>
          <a:p>
            <a:r>
              <a:rPr lang="tr-TR" sz="2400" b="1" dirty="0">
                <a:latin typeface="Comic Sans MS" panose="030F0702030302020204" pitchFamily="66" charset="0"/>
              </a:rPr>
              <a:t>Hz. </a:t>
            </a:r>
            <a:r>
              <a:rPr lang="tr-TR" sz="2400" b="1" dirty="0" err="1">
                <a:latin typeface="Comic Sans MS" panose="030F0702030302020204" pitchFamily="66" charset="0"/>
              </a:rPr>
              <a:t>Şuayb’ın</a:t>
            </a:r>
            <a:r>
              <a:rPr lang="tr-TR" sz="2400" b="1" dirty="0">
                <a:latin typeface="Comic Sans MS" panose="030F0702030302020204" pitchFamily="66" charset="0"/>
              </a:rPr>
              <a:t> halkına seslenişini içeren bu ayet;</a:t>
            </a:r>
          </a:p>
          <a:p>
            <a:r>
              <a:rPr lang="tr-TR" sz="2400" b="1" dirty="0">
                <a:latin typeface="Comic Sans MS" panose="030F0702030302020204" pitchFamily="66" charset="0"/>
              </a:rPr>
              <a:t>I. </a:t>
            </a:r>
            <a:r>
              <a:rPr lang="tr-TR" sz="2400" dirty="0">
                <a:latin typeface="Comic Sans MS" panose="030F0702030302020204" pitchFamily="66" charset="0"/>
              </a:rPr>
              <a:t>tevhit,</a:t>
            </a:r>
          </a:p>
          <a:p>
            <a:r>
              <a:rPr lang="tr-TR" sz="2400" b="1" dirty="0">
                <a:latin typeface="Comic Sans MS" panose="030F0702030302020204" pitchFamily="66" charset="0"/>
              </a:rPr>
              <a:t>II. </a:t>
            </a:r>
            <a:r>
              <a:rPr lang="tr-TR" sz="2400" dirty="0">
                <a:latin typeface="Comic Sans MS" panose="030F0702030302020204" pitchFamily="66" charset="0"/>
              </a:rPr>
              <a:t>tevekkül,</a:t>
            </a:r>
          </a:p>
          <a:p>
            <a:r>
              <a:rPr lang="tr-TR" sz="2400" b="1" dirty="0">
                <a:latin typeface="Comic Sans MS" panose="030F0702030302020204" pitchFamily="66" charset="0"/>
              </a:rPr>
              <a:t>III. </a:t>
            </a:r>
            <a:r>
              <a:rPr lang="tr-TR" sz="2400" dirty="0">
                <a:latin typeface="Comic Sans MS" panose="030F0702030302020204" pitchFamily="66" charset="0"/>
              </a:rPr>
              <a:t>dürüstlük</a:t>
            </a:r>
          </a:p>
          <a:p>
            <a:r>
              <a:rPr lang="tr-TR" sz="2400" b="1" dirty="0">
                <a:latin typeface="Comic Sans MS" panose="030F0702030302020204" pitchFamily="66" charset="0"/>
              </a:rPr>
              <a:t>kavramlarından hangileriyle ilişkilendirilebilir</a:t>
            </a:r>
            <a:r>
              <a:rPr lang="tr-TR" sz="2400" b="1" dirty="0" smtClean="0">
                <a:latin typeface="Comic Sans MS" panose="030F0702030302020204" pitchFamily="66" charset="0"/>
              </a:rPr>
              <a:t>?</a:t>
            </a:r>
          </a:p>
          <a:p>
            <a:endParaRPr lang="tr-TR" sz="2400" b="1" dirty="0">
              <a:latin typeface="Comic Sans MS" panose="030F0702030302020204" pitchFamily="66" charset="0"/>
            </a:endParaRPr>
          </a:p>
          <a:p>
            <a:r>
              <a:rPr lang="tr-TR" sz="2400" b="1" dirty="0" smtClean="0">
                <a:latin typeface="Comic Sans MS" panose="030F0702030302020204" pitchFamily="66" charset="0"/>
              </a:rPr>
              <a:t>A) </a:t>
            </a:r>
            <a:r>
              <a:rPr lang="tr-TR" sz="2400" dirty="0" smtClean="0">
                <a:latin typeface="Comic Sans MS" panose="030F0702030302020204" pitchFamily="66" charset="0"/>
              </a:rPr>
              <a:t>Yalnız </a:t>
            </a:r>
            <a:r>
              <a:rPr lang="tr-TR" sz="2400" dirty="0">
                <a:latin typeface="Comic Sans MS" panose="030F0702030302020204" pitchFamily="66" charset="0"/>
              </a:rPr>
              <a:t>I </a:t>
            </a:r>
            <a:r>
              <a:rPr lang="tr-TR" sz="2400" dirty="0" smtClean="0">
                <a:latin typeface="Comic Sans MS" panose="030F0702030302020204" pitchFamily="66" charset="0"/>
              </a:rPr>
              <a:t>			</a:t>
            </a:r>
            <a:r>
              <a:rPr lang="tr-TR" sz="2400" b="1" dirty="0" smtClean="0">
                <a:latin typeface="Comic Sans MS" panose="030F0702030302020204" pitchFamily="66" charset="0"/>
              </a:rPr>
              <a:t>B</a:t>
            </a:r>
            <a:r>
              <a:rPr lang="tr-TR" sz="2400" b="1" dirty="0">
                <a:latin typeface="Comic Sans MS" panose="030F0702030302020204" pitchFamily="66" charset="0"/>
              </a:rPr>
              <a:t>) </a:t>
            </a:r>
            <a:r>
              <a:rPr lang="tr-TR" sz="2400" dirty="0">
                <a:latin typeface="Comic Sans MS" panose="030F0702030302020204" pitchFamily="66" charset="0"/>
              </a:rPr>
              <a:t>Yalnız II </a:t>
            </a:r>
            <a:endParaRPr lang="tr-TR" sz="2400" dirty="0" smtClean="0">
              <a:latin typeface="Comic Sans MS" panose="030F0702030302020204" pitchFamily="66" charset="0"/>
            </a:endParaRPr>
          </a:p>
          <a:p>
            <a:r>
              <a:rPr lang="tr-TR" sz="2400" b="1" dirty="0" smtClean="0">
                <a:latin typeface="Comic Sans MS" panose="030F0702030302020204" pitchFamily="66" charset="0"/>
              </a:rPr>
              <a:t>C</a:t>
            </a:r>
            <a:r>
              <a:rPr lang="tr-TR" sz="2400" b="1" dirty="0">
                <a:latin typeface="Comic Sans MS" panose="030F0702030302020204" pitchFamily="66" charset="0"/>
              </a:rPr>
              <a:t>) </a:t>
            </a:r>
            <a:r>
              <a:rPr lang="tr-TR" sz="2400" dirty="0">
                <a:latin typeface="Comic Sans MS" panose="030F0702030302020204" pitchFamily="66" charset="0"/>
              </a:rPr>
              <a:t>I ve III </a:t>
            </a:r>
            <a:r>
              <a:rPr lang="tr-TR" sz="2400" dirty="0" smtClean="0">
                <a:latin typeface="Comic Sans MS" panose="030F0702030302020204" pitchFamily="66" charset="0"/>
              </a:rPr>
              <a:t>			</a:t>
            </a:r>
            <a:r>
              <a:rPr lang="tr-TR" sz="2400" b="1" dirty="0" smtClean="0">
                <a:latin typeface="Comic Sans MS" panose="030F0702030302020204" pitchFamily="66" charset="0"/>
              </a:rPr>
              <a:t>D</a:t>
            </a:r>
            <a:r>
              <a:rPr lang="tr-TR" sz="2400" b="1" dirty="0">
                <a:latin typeface="Comic Sans MS" panose="030F0702030302020204" pitchFamily="66" charset="0"/>
              </a:rPr>
              <a:t>) </a:t>
            </a:r>
            <a:r>
              <a:rPr lang="tr-TR" sz="2400" dirty="0">
                <a:latin typeface="Comic Sans MS" panose="030F0702030302020204" pitchFamily="66" charset="0"/>
              </a:rPr>
              <a:t>II ve III</a:t>
            </a:r>
            <a:endParaRPr lang="tr-TR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15744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İçerik Yer Tutucusu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7200" b="1" smtClean="0">
                <a:latin typeface="Comic Sans MS" panose="030F0702030302020204" pitchFamily="66" charset="0"/>
              </a:rPr>
              <a:t>Cevap</a:t>
            </a:r>
            <a:r>
              <a:rPr lang="tr-TR" sz="7200" smtClean="0">
                <a:latin typeface="Comic Sans MS" panose="030F0702030302020204" pitchFamily="66" charset="0"/>
              </a:rPr>
              <a:t> </a:t>
            </a:r>
            <a:r>
              <a:rPr lang="tr-TR" sz="7200" smtClean="0">
                <a:latin typeface="Comic Sans MS" panose="030F0702030302020204" pitchFamily="66" charset="0"/>
              </a:rPr>
              <a:t>:</a:t>
            </a:r>
            <a:r>
              <a:rPr lang="tr-TR" sz="7200" smtClean="0">
                <a:solidFill>
                  <a:srgbClr val="FF0000"/>
                </a:solidFill>
                <a:latin typeface="Comic Sans MS" panose="030F0702030302020204" pitchFamily="66" charset="0"/>
              </a:rPr>
              <a:t>C</a:t>
            </a:r>
            <a:endParaRPr lang="tr-TR" sz="7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0213966"/>
      </p:ext>
    </p:extLst>
  </p:cSld>
  <p:clrMapOvr>
    <a:masterClrMapping/>
  </p:clrMapOvr>
</p:sld>
</file>

<file path=ppt/theme/theme1.xml><?xml version="1.0" encoding="utf-8"?>
<a:theme xmlns:a="http://schemas.openxmlformats.org/drawingml/2006/main" name="Duman">
  <a:themeElements>
    <a:clrScheme name="Duman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Duma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uma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TM02892315[[fn=Duman]]</Template>
  <TotalTime>332</TotalTime>
  <Words>778</Words>
  <Application>Microsoft Office PowerPoint</Application>
  <PresentationFormat>Ekran Gösterisi (4:3)</PresentationFormat>
  <Paragraphs>111</Paragraphs>
  <Slides>27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27</vt:i4>
      </vt:variant>
    </vt:vector>
  </HeadingPairs>
  <TitlesOfParts>
    <vt:vector size="32" baseType="lpstr">
      <vt:lpstr>Arial</vt:lpstr>
      <vt:lpstr>Century Gothic</vt:lpstr>
      <vt:lpstr>Comic Sans MS</vt:lpstr>
      <vt:lpstr>Wingdings 3</vt:lpstr>
      <vt:lpstr>Duman</vt:lpstr>
      <vt:lpstr>8. SINIFLAR DKAB BİLGİ YARIŞMASINA HOŞGELDİNİZ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8. SINIF BİLGİ YARIŞMASI MATEMATİK SORULARI</dc:title>
  <dc:creator>cc</dc:creator>
  <cp:lastModifiedBy>Öğretmenler</cp:lastModifiedBy>
  <cp:revision>40</cp:revision>
  <cp:lastPrinted>2024-01-17T11:02:37Z</cp:lastPrinted>
  <dcterms:created xsi:type="dcterms:W3CDTF">2017-01-17T13:25:31Z</dcterms:created>
  <dcterms:modified xsi:type="dcterms:W3CDTF">2024-01-17T22:04:32Z</dcterms:modified>
</cp:coreProperties>
</file>