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79" r:id="rId4"/>
    <p:sldId id="295" r:id="rId5"/>
    <p:sldId id="283" r:id="rId6"/>
    <p:sldId id="296" r:id="rId7"/>
    <p:sldId id="280" r:id="rId8"/>
    <p:sldId id="297" r:id="rId9"/>
    <p:sldId id="281" r:id="rId10"/>
    <p:sldId id="298" r:id="rId11"/>
    <p:sldId id="290" r:id="rId12"/>
    <p:sldId id="299" r:id="rId13"/>
    <p:sldId id="273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</p:sldIdLst>
  <p:sldSz cx="9144000" cy="6858000" type="screen4x3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82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145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56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885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325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53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39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687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1590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8227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0687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08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3778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1837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2172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406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4D36A-AD0F-40AD-BB9F-517D3897DF90}" type="datetimeFigureOut">
              <a:rPr lang="tr-TR" smtClean="0"/>
              <a:pPr/>
              <a:t>17.01.2024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F4B953E-3D21-462E-A1A4-5B2929AA5ED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910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28662" y="836712"/>
            <a:ext cx="7500990" cy="4176464"/>
          </a:xfrm>
        </p:spPr>
        <p:txBody>
          <a:bodyPr>
            <a:noAutofit/>
          </a:bodyPr>
          <a:lstStyle/>
          <a:p>
            <a:pPr algn="ctr"/>
            <a:r>
              <a:rPr lang="tr-TR" sz="6600" b="1" dirty="0" smtClean="0"/>
              <a:t>7. </a:t>
            </a:r>
            <a:r>
              <a:rPr lang="tr-TR" sz="6600" b="1" dirty="0" smtClean="0"/>
              <a:t>SINIFLAR DKAB BİLGİ YARIŞMASINA HOŞGELDİNİZ</a:t>
            </a:r>
            <a:endParaRPr lang="tr-TR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187624" y="1556792"/>
            <a:ext cx="7056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1-) </a:t>
            </a:r>
            <a:r>
              <a:rPr lang="tr-TR" sz="2400" b="1" dirty="0">
                <a:latin typeface="Comic Sans MS" panose="030F0702030302020204" pitchFamily="66" charset="0"/>
              </a:rPr>
              <a:t>Varlıklar âlemine ilişkin aşağıdaki yargılardan </a:t>
            </a:r>
            <a:r>
              <a:rPr lang="tr-TR" sz="2400" b="1" dirty="0" smtClean="0">
                <a:latin typeface="Comic Sans MS" panose="030F0702030302020204" pitchFamily="66" charset="0"/>
              </a:rPr>
              <a:t>hangisi yanlıştır?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A) </a:t>
            </a:r>
            <a:r>
              <a:rPr lang="tr-TR" sz="2400" dirty="0">
                <a:latin typeface="Comic Sans MS" panose="030F0702030302020204" pitchFamily="66" charset="0"/>
              </a:rPr>
              <a:t>Evrendeki bütün varlıkları yaratan Allah’tır.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B) </a:t>
            </a:r>
            <a:r>
              <a:rPr lang="tr-TR" sz="2400" dirty="0">
                <a:latin typeface="Comic Sans MS" panose="030F0702030302020204" pitchFamily="66" charset="0"/>
              </a:rPr>
              <a:t>İnsan varlıkların bir kısmını algılayabilmektedir.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C) </a:t>
            </a:r>
            <a:r>
              <a:rPr lang="tr-TR" sz="2400" dirty="0">
                <a:latin typeface="Comic Sans MS" panose="030F0702030302020204" pitchFamily="66" charset="0"/>
              </a:rPr>
              <a:t>Bazı varlıklar araçlar yardımıyla görülebilmektedir.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D) </a:t>
            </a:r>
            <a:r>
              <a:rPr lang="tr-TR" sz="2400" dirty="0">
                <a:latin typeface="Comic Sans MS" panose="030F0702030302020204" pitchFamily="66" charset="0"/>
              </a:rPr>
              <a:t>Duyu organlarıyla algılanamayan hiçbir varlık yoktur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sz="8000" b="1" dirty="0" smtClean="0">
                <a:latin typeface="Comic Sans MS" panose="030F0702030302020204" pitchFamily="66" charset="0"/>
              </a:rPr>
              <a:t>CEVAP</a:t>
            </a:r>
            <a:r>
              <a:rPr lang="tr-TR" sz="8000" dirty="0" smtClean="0">
                <a:latin typeface="Comic Sans MS" panose="030F0702030302020204" pitchFamily="66" charset="0"/>
              </a:rPr>
              <a:t> :</a:t>
            </a:r>
            <a:r>
              <a:rPr lang="tr-TR" sz="8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8953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493086" y="692696"/>
            <a:ext cx="70567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2-) </a:t>
            </a:r>
            <a:r>
              <a:rPr lang="tr-TR" sz="2800" dirty="0" err="1">
                <a:latin typeface="Comic Sans MS" panose="030F0702030302020204" pitchFamily="66" charset="0"/>
              </a:rPr>
              <a:t>Gayb</a:t>
            </a:r>
            <a:r>
              <a:rPr lang="tr-TR" sz="2800" dirty="0">
                <a:latin typeface="Comic Sans MS" panose="030F0702030302020204" pitchFamily="66" charset="0"/>
              </a:rPr>
              <a:t> kelimesi; gözle görülmeyen, gizli olan, </a:t>
            </a:r>
            <a:r>
              <a:rPr lang="tr-TR" sz="2800" dirty="0" smtClean="0">
                <a:latin typeface="Comic Sans MS" panose="030F0702030302020204" pitchFamily="66" charset="0"/>
              </a:rPr>
              <a:t>duyu organları </a:t>
            </a:r>
            <a:r>
              <a:rPr lang="tr-TR" sz="2800" dirty="0">
                <a:latin typeface="Comic Sans MS" panose="030F0702030302020204" pitchFamily="66" charset="0"/>
              </a:rPr>
              <a:t>ve akıl yoluyla hakkında bilgi </a:t>
            </a:r>
            <a:r>
              <a:rPr lang="tr-TR" sz="2800" dirty="0" smtClean="0">
                <a:latin typeface="Comic Sans MS" panose="030F0702030302020204" pitchFamily="66" charset="0"/>
              </a:rPr>
              <a:t>edinilemeyen âlem </a:t>
            </a:r>
            <a:r>
              <a:rPr lang="tr-TR" sz="2800" dirty="0">
                <a:latin typeface="Comic Sans MS" panose="030F0702030302020204" pitchFamily="66" charset="0"/>
              </a:rPr>
              <a:t>gibi anlamlara gelir</a:t>
            </a:r>
            <a:r>
              <a:rPr lang="tr-TR" sz="2800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Buna göre aşağıdaki varlıklardan hangisi sözü </a:t>
            </a:r>
            <a:r>
              <a:rPr lang="tr-TR" sz="2800" b="1" dirty="0" smtClean="0">
                <a:latin typeface="Comic Sans MS" panose="030F0702030302020204" pitchFamily="66" charset="0"/>
              </a:rPr>
              <a:t>edilen âlem </a:t>
            </a:r>
            <a:r>
              <a:rPr lang="tr-TR" sz="2800" b="1" dirty="0">
                <a:latin typeface="Comic Sans MS" panose="030F0702030302020204" pitchFamily="66" charset="0"/>
              </a:rPr>
              <a:t>ile ilgili değildir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pPr marL="457200" indent="-457200">
              <a:buAutoNum type="alphaUcParenR"/>
            </a:pPr>
            <a:r>
              <a:rPr lang="tr-TR" sz="2800" dirty="0" smtClean="0">
                <a:latin typeface="Comic Sans MS" panose="030F0702030302020204" pitchFamily="66" charset="0"/>
              </a:rPr>
              <a:t>İsrafil 			</a:t>
            </a:r>
            <a:r>
              <a:rPr lang="tr-TR" sz="2800" b="1" dirty="0" smtClean="0">
                <a:latin typeface="Comic Sans MS" panose="030F0702030302020204" pitchFamily="66" charset="0"/>
              </a:rPr>
              <a:t>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Kitap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C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Cennet </a:t>
            </a:r>
            <a:r>
              <a:rPr lang="tr-TR" sz="2800" dirty="0" smtClean="0">
                <a:latin typeface="Comic Sans MS" panose="030F0702030302020204" pitchFamily="66" charset="0"/>
              </a:rPr>
              <a:t>			</a:t>
            </a:r>
            <a:r>
              <a:rPr lang="tr-TR" sz="2800" b="1" dirty="0" smtClean="0">
                <a:latin typeface="Comic Sans MS" panose="030F0702030302020204" pitchFamily="66" charset="0"/>
              </a:rPr>
              <a:t>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Şeytan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62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6600" dirty="0" smtClean="0">
                <a:latin typeface="Comic Sans MS" panose="030F0702030302020204" pitchFamily="66" charset="0"/>
              </a:rPr>
              <a:t>CEVAP </a:t>
            </a:r>
            <a:r>
              <a:rPr lang="tr-TR" sz="6600" dirty="0" smtClean="0">
                <a:latin typeface="Comic Sans MS" panose="030F0702030302020204" pitchFamily="66" charset="0"/>
              </a:rPr>
              <a:t>:</a:t>
            </a:r>
            <a:r>
              <a:rPr lang="tr-TR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6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53988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253244" y="1196752"/>
            <a:ext cx="7272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3-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Tarlaya ektikleri ürünleri sulamak için yola </a:t>
            </a:r>
            <a:r>
              <a:rPr lang="tr-TR" sz="2400" dirty="0" smtClean="0">
                <a:latin typeface="Comic Sans MS" panose="030F0702030302020204" pitchFamily="66" charset="0"/>
              </a:rPr>
              <a:t>çıkan Hakan </a:t>
            </a:r>
            <a:r>
              <a:rPr lang="tr-TR" sz="2400" dirty="0">
                <a:latin typeface="Comic Sans MS" panose="030F0702030302020204" pitchFamily="66" charset="0"/>
              </a:rPr>
              <a:t>ve ailesi, birden başlayan yağmurla </a:t>
            </a:r>
            <a:r>
              <a:rPr lang="tr-TR" sz="2400" dirty="0" smtClean="0">
                <a:latin typeface="Comic Sans MS" panose="030F0702030302020204" pitchFamily="66" charset="0"/>
              </a:rPr>
              <a:t>işlerinin hafiflemesi </a:t>
            </a:r>
            <a:r>
              <a:rPr lang="tr-TR" sz="2400" dirty="0">
                <a:latin typeface="Comic Sans MS" panose="030F0702030302020204" pitchFamily="66" charset="0"/>
              </a:rPr>
              <a:t>nedeniyle mutlu olmuşlardır. Bu </a:t>
            </a:r>
            <a:r>
              <a:rPr lang="tr-TR" sz="2400" dirty="0" smtClean="0">
                <a:latin typeface="Comic Sans MS" panose="030F0702030302020204" pitchFamily="66" charset="0"/>
              </a:rPr>
              <a:t>durum akıllarına </a:t>
            </a:r>
            <a:r>
              <a:rPr lang="tr-TR" sz="2400" dirty="0">
                <a:latin typeface="Comic Sans MS" panose="030F0702030302020204" pitchFamily="66" charset="0"/>
              </a:rPr>
              <a:t>bir meleği getirmiştir</a:t>
            </a:r>
            <a:r>
              <a:rPr lang="tr-TR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Parçada sözü edilen meleğin adı aşağıdakilerden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hangisidir</a:t>
            </a:r>
            <a:r>
              <a:rPr lang="tr-TR" sz="24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A) </a:t>
            </a:r>
            <a:r>
              <a:rPr lang="tr-TR" sz="2400" dirty="0" smtClean="0">
                <a:latin typeface="Comic Sans MS" panose="030F0702030302020204" pitchFamily="66" charset="0"/>
              </a:rPr>
              <a:t>Azrail 			</a:t>
            </a:r>
            <a:r>
              <a:rPr lang="tr-TR" sz="2400" b="1" dirty="0" smtClean="0">
                <a:latin typeface="Comic Sans MS" panose="030F0702030302020204" pitchFamily="66" charset="0"/>
              </a:rPr>
              <a:t>B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İsrafil </a:t>
            </a:r>
            <a:endParaRPr lang="tr-TR" sz="2400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C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Mikail </a:t>
            </a:r>
            <a:r>
              <a:rPr lang="tr-TR" sz="2400" dirty="0" smtClean="0">
                <a:latin typeface="Comic Sans MS" panose="030F0702030302020204" pitchFamily="66" charset="0"/>
              </a:rPr>
              <a:t>			</a:t>
            </a:r>
            <a:r>
              <a:rPr lang="tr-TR" sz="2400" b="1" dirty="0" smtClean="0">
                <a:latin typeface="Comic Sans MS" panose="030F0702030302020204" pitchFamily="66" charset="0"/>
              </a:rPr>
              <a:t>D</a:t>
            </a:r>
            <a:r>
              <a:rPr lang="tr-TR" sz="2400" b="1" dirty="0">
                <a:latin typeface="Comic Sans MS" panose="030F0702030302020204" pitchFamily="66" charset="0"/>
              </a:rPr>
              <a:t>) </a:t>
            </a:r>
            <a:r>
              <a:rPr lang="tr-TR" sz="2400" dirty="0">
                <a:latin typeface="Comic Sans MS" panose="030F0702030302020204" pitchFamily="66" charset="0"/>
              </a:rPr>
              <a:t>Cebrail</a:t>
            </a:r>
            <a:endParaRPr lang="tr-TR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09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pPr marL="82296" indent="0">
              <a:buNone/>
            </a:pPr>
            <a:r>
              <a:rPr lang="tr-TR" sz="6000" b="1" dirty="0" smtClean="0">
                <a:latin typeface="Comic Sans MS" panose="030F0702030302020204" pitchFamily="66" charset="0"/>
              </a:rPr>
              <a:t>CEVAP</a:t>
            </a:r>
            <a:r>
              <a:rPr lang="tr-TR" sz="6000" dirty="0" smtClean="0">
                <a:latin typeface="Comic Sans MS" panose="030F0702030302020204" pitchFamily="66" charset="0"/>
              </a:rPr>
              <a:t> </a:t>
            </a:r>
            <a:r>
              <a:rPr lang="tr-TR" sz="6000" dirty="0" smtClean="0">
                <a:latin typeface="Comic Sans MS" panose="030F0702030302020204" pitchFamily="66" charset="0"/>
              </a:rPr>
              <a:t>:</a:t>
            </a:r>
            <a:r>
              <a:rPr lang="tr-TR" sz="6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endParaRPr lang="tr-TR" sz="60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508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1196752"/>
            <a:ext cx="7488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4-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800" b="1" dirty="0">
                <a:latin typeface="Comic Sans MS" panose="030F0702030302020204" pitchFamily="66" charset="0"/>
              </a:rPr>
              <a:t>Aşağıdakilerden hangisi </a:t>
            </a:r>
            <a:r>
              <a:rPr lang="tr-TR" sz="2800" b="1" i="1" dirty="0" err="1">
                <a:latin typeface="Comic Sans MS" panose="030F0702030302020204" pitchFamily="66" charset="0"/>
              </a:rPr>
              <a:t>Nâs</a:t>
            </a:r>
            <a:r>
              <a:rPr lang="tr-TR" sz="2800" b="1" i="1" dirty="0">
                <a:latin typeface="Comic Sans MS" panose="030F0702030302020204" pitchFamily="66" charset="0"/>
              </a:rPr>
              <a:t> suresinde,</a:t>
            </a:r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latin typeface="Comic Sans MS" panose="030F0702030302020204" pitchFamily="66" charset="0"/>
              </a:rPr>
              <a:t>kendisinden Allah’a </a:t>
            </a:r>
            <a:r>
              <a:rPr lang="tr-TR" sz="2800" b="1" dirty="0">
                <a:latin typeface="Comic Sans MS" panose="030F0702030302020204" pitchFamily="66" charset="0"/>
              </a:rPr>
              <a:t>sığınılan şeylerden biri değildir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İnsanlar</a:t>
            </a:r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latin typeface="Comic Sans MS" panose="030F0702030302020204" pitchFamily="66" charset="0"/>
              </a:rPr>
              <a:t>			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Cinler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 smtClean="0">
                <a:latin typeface="Comic Sans MS" panose="030F0702030302020204" pitchFamily="66" charset="0"/>
              </a:rPr>
              <a:t>Şeytanlar</a:t>
            </a:r>
            <a:r>
              <a:rPr lang="tr-TR" sz="2800" b="1" dirty="0" smtClean="0">
                <a:latin typeface="Comic Sans MS" panose="030F0702030302020204" pitchFamily="66" charset="0"/>
              </a:rPr>
              <a:t> 			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Falcılar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50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6600" b="1" dirty="0" smtClean="0">
                <a:latin typeface="Comic Sans MS" panose="030F0702030302020204" pitchFamily="66" charset="0"/>
              </a:rPr>
              <a:t>CEVAP</a:t>
            </a:r>
            <a:r>
              <a:rPr lang="tr-TR" sz="6600" dirty="0" smtClean="0">
                <a:latin typeface="Comic Sans MS" panose="030F0702030302020204" pitchFamily="66" charset="0"/>
              </a:rPr>
              <a:t>:</a:t>
            </a:r>
            <a:r>
              <a:rPr lang="tr-TR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endParaRPr lang="tr-TR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85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259632" y="476672"/>
            <a:ext cx="763284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5-</a:t>
            </a:r>
            <a:r>
              <a:rPr lang="tr-T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600" dirty="0">
                <a:latin typeface="Comic Sans MS" panose="030F0702030302020204" pitchFamily="66" charset="0"/>
              </a:rPr>
              <a:t>Din Kültürü ve Ahlak Bilgisi dersinde öğretmen, tahtaya </a:t>
            </a:r>
            <a:r>
              <a:rPr lang="tr-TR" sz="2600" dirty="0" smtClean="0">
                <a:latin typeface="Comic Sans MS" panose="030F0702030302020204" pitchFamily="66" charset="0"/>
              </a:rPr>
              <a:t>Hz İsa </a:t>
            </a:r>
            <a:r>
              <a:rPr lang="tr-TR" sz="2600" dirty="0">
                <a:latin typeface="Comic Sans MS" panose="030F0702030302020204" pitchFamily="66" charset="0"/>
              </a:rPr>
              <a:t>ile ilgili şu konu başlıklarını yazmıştır:</a:t>
            </a:r>
          </a:p>
          <a:p>
            <a:r>
              <a:rPr lang="tr-TR" sz="2600" b="1" dirty="0">
                <a:latin typeface="Comic Sans MS" panose="030F0702030302020204" pitchFamily="66" charset="0"/>
              </a:rPr>
              <a:t>• </a:t>
            </a:r>
            <a:r>
              <a:rPr lang="tr-TR" sz="2600" i="1" dirty="0">
                <a:latin typeface="Comic Sans MS" panose="030F0702030302020204" pitchFamily="66" charset="0"/>
              </a:rPr>
              <a:t>Yaratılış Hikâyesi</a:t>
            </a:r>
          </a:p>
          <a:p>
            <a:r>
              <a:rPr lang="tr-TR" sz="2600" i="1" dirty="0">
                <a:latin typeface="Comic Sans MS" panose="030F0702030302020204" pitchFamily="66" charset="0"/>
              </a:rPr>
              <a:t>• Gönderildiği Topluluk</a:t>
            </a:r>
          </a:p>
          <a:p>
            <a:r>
              <a:rPr lang="tr-TR" sz="2600" i="1" dirty="0">
                <a:latin typeface="Comic Sans MS" panose="030F0702030302020204" pitchFamily="66" charset="0"/>
              </a:rPr>
              <a:t>• Kendisine Gönderilen İlahi Kitap</a:t>
            </a:r>
          </a:p>
          <a:p>
            <a:r>
              <a:rPr lang="tr-TR" sz="2600" b="1" dirty="0">
                <a:latin typeface="Comic Sans MS" panose="030F0702030302020204" pitchFamily="66" charset="0"/>
              </a:rPr>
              <a:t>Aşağıdakilerden hangisi sözü edilenler ile ilgili değildir</a:t>
            </a:r>
            <a:r>
              <a:rPr lang="tr-TR" sz="26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600" b="1" dirty="0">
              <a:latin typeface="Comic Sans MS" panose="030F0702030302020204" pitchFamily="66" charset="0"/>
            </a:endParaRPr>
          </a:p>
          <a:p>
            <a:r>
              <a:rPr lang="tr-TR" sz="2600" b="1" dirty="0">
                <a:latin typeface="Comic Sans MS" panose="030F0702030302020204" pitchFamily="66" charset="0"/>
              </a:rPr>
              <a:t>A) </a:t>
            </a:r>
            <a:r>
              <a:rPr lang="tr-TR" sz="2600" dirty="0">
                <a:latin typeface="Comic Sans MS" panose="030F0702030302020204" pitchFamily="66" charset="0"/>
              </a:rPr>
              <a:t>İncil</a:t>
            </a:r>
          </a:p>
          <a:p>
            <a:r>
              <a:rPr lang="tr-TR" sz="2600" b="1" dirty="0">
                <a:latin typeface="Comic Sans MS" panose="030F0702030302020204" pitchFamily="66" charset="0"/>
              </a:rPr>
              <a:t>B) </a:t>
            </a:r>
            <a:r>
              <a:rPr lang="tr-TR" sz="2600" dirty="0">
                <a:latin typeface="Comic Sans MS" panose="030F0702030302020204" pitchFamily="66" charset="0"/>
              </a:rPr>
              <a:t>Hristiyanlık</a:t>
            </a:r>
          </a:p>
          <a:p>
            <a:r>
              <a:rPr lang="tr-TR" sz="2600" b="1" dirty="0">
                <a:latin typeface="Comic Sans MS" panose="030F0702030302020204" pitchFamily="66" charset="0"/>
              </a:rPr>
              <a:t>C) </a:t>
            </a:r>
            <a:r>
              <a:rPr lang="tr-TR" sz="2600" dirty="0" err="1">
                <a:latin typeface="Comic Sans MS" panose="030F0702030302020204" pitchFamily="66" charset="0"/>
              </a:rPr>
              <a:t>İsrailoğulları</a:t>
            </a:r>
            <a:endParaRPr lang="tr-TR" sz="2600" dirty="0">
              <a:latin typeface="Comic Sans MS" panose="030F0702030302020204" pitchFamily="66" charset="0"/>
            </a:endParaRPr>
          </a:p>
          <a:p>
            <a:r>
              <a:rPr lang="tr-TR" sz="2600" b="1" dirty="0">
                <a:latin typeface="Comic Sans MS" panose="030F0702030302020204" pitchFamily="66" charset="0"/>
              </a:rPr>
              <a:t>D) </a:t>
            </a:r>
            <a:r>
              <a:rPr lang="tr-TR" sz="2600" dirty="0">
                <a:latin typeface="Comic Sans MS" panose="030F0702030302020204" pitchFamily="66" charset="0"/>
              </a:rPr>
              <a:t>Babasız dünyaya gelmesi</a:t>
            </a:r>
            <a:endParaRPr lang="tr-TR" sz="2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77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301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259632" y="1268760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6-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Maddi imkânı olan Müslümanların yılın belli </a:t>
            </a:r>
            <a:r>
              <a:rPr lang="tr-TR" sz="2800" dirty="0" smtClean="0">
                <a:latin typeface="Comic Sans MS" panose="030F0702030302020204" pitchFamily="66" charset="0"/>
              </a:rPr>
              <a:t>günlerinde ibadet </a:t>
            </a:r>
            <a:r>
              <a:rPr lang="tr-TR" sz="2800" dirty="0">
                <a:latin typeface="Comic Sans MS" panose="030F0702030302020204" pitchFamily="66" charset="0"/>
              </a:rPr>
              <a:t>niyetiyle ihrama girerek vakfe yapıp Kâbe’yi tavaf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etmeleridir.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Bu tanım aşağıdaki terimlerin hangisine aittir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 smtClean="0">
                <a:latin typeface="Comic Sans MS" panose="030F0702030302020204" pitchFamily="66" charset="0"/>
              </a:rPr>
              <a:t>Umre</a:t>
            </a:r>
            <a:r>
              <a:rPr lang="tr-TR" sz="2800" b="1" dirty="0" smtClean="0">
                <a:latin typeface="Comic Sans MS" panose="030F0702030302020204" pitchFamily="66" charset="0"/>
              </a:rPr>
              <a:t>			B) </a:t>
            </a:r>
            <a:r>
              <a:rPr lang="tr-TR" sz="2800" dirty="0">
                <a:latin typeface="Comic Sans MS" panose="030F0702030302020204" pitchFamily="66" charset="0"/>
              </a:rPr>
              <a:t>Kurban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>
                <a:latin typeface="Comic Sans MS" panose="030F0702030302020204" pitchFamily="66" charset="0"/>
              </a:rPr>
              <a:t>Hac</a:t>
            </a:r>
            <a:r>
              <a:rPr lang="tr-TR" sz="2800" b="1" dirty="0" smtClean="0">
                <a:latin typeface="Comic Sans MS" panose="030F0702030302020204" pitchFamily="66" charset="0"/>
              </a:rPr>
              <a:t>			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Zekât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824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259632" y="1268760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7-) </a:t>
            </a:r>
            <a:r>
              <a:rPr lang="tr-TR" sz="2800" b="1" dirty="0">
                <a:latin typeface="Comic Sans MS" panose="030F0702030302020204" pitchFamily="66" charset="0"/>
              </a:rPr>
              <a:t>I. </a:t>
            </a:r>
            <a:r>
              <a:rPr lang="tr-TR" sz="2800" i="1" dirty="0">
                <a:latin typeface="Comic Sans MS" panose="030F0702030302020204" pitchFamily="66" charset="0"/>
              </a:rPr>
              <a:t>Zemzem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	II</a:t>
            </a:r>
            <a:r>
              <a:rPr lang="tr-TR" sz="2800" b="1" dirty="0">
                <a:latin typeface="Comic Sans MS" panose="030F0702030302020204" pitchFamily="66" charset="0"/>
              </a:rPr>
              <a:t>. </a:t>
            </a:r>
            <a:r>
              <a:rPr lang="tr-TR" sz="2800" i="1" dirty="0">
                <a:latin typeface="Comic Sans MS" panose="030F0702030302020204" pitchFamily="66" charset="0"/>
              </a:rPr>
              <a:t>Arafat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	III</a:t>
            </a:r>
            <a:r>
              <a:rPr lang="tr-TR" sz="2800" b="1" dirty="0">
                <a:latin typeface="Comic Sans MS" panose="030F0702030302020204" pitchFamily="66" charset="0"/>
              </a:rPr>
              <a:t>. </a:t>
            </a:r>
            <a:r>
              <a:rPr lang="tr-TR" sz="2800" i="1" dirty="0">
                <a:latin typeface="Comic Sans MS" panose="030F0702030302020204" pitchFamily="66" charset="0"/>
              </a:rPr>
              <a:t>Tavaf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	IV</a:t>
            </a:r>
            <a:r>
              <a:rPr lang="tr-TR" sz="2800" b="1" dirty="0">
                <a:latin typeface="Comic Sans MS" panose="030F0702030302020204" pitchFamily="66" charset="0"/>
              </a:rPr>
              <a:t>. </a:t>
            </a:r>
            <a:r>
              <a:rPr lang="tr-TR" sz="2800" i="1" dirty="0" err="1">
                <a:latin typeface="Comic Sans MS" panose="030F0702030302020204" pitchFamily="66" charset="0"/>
              </a:rPr>
              <a:t>Sa’y</a:t>
            </a:r>
            <a:endParaRPr lang="tr-TR" sz="2800" i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Numaranmış kavramların hangileri Hz. Hacer ile </a:t>
            </a:r>
            <a:r>
              <a:rPr lang="tr-TR" sz="2800" b="1" dirty="0" smtClean="0">
                <a:latin typeface="Comic Sans MS" panose="030F0702030302020204" pitchFamily="66" charset="0"/>
              </a:rPr>
              <a:t>doğrudan ilişkilendirilebilir?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A) </a:t>
            </a:r>
            <a:r>
              <a:rPr lang="tr-TR" sz="2800" dirty="0" smtClean="0">
                <a:latin typeface="Comic Sans MS" panose="030F0702030302020204" pitchFamily="66" charset="0"/>
              </a:rPr>
              <a:t>I ve II </a:t>
            </a:r>
            <a:r>
              <a:rPr lang="tr-TR" sz="2800" b="1" dirty="0" smtClean="0">
                <a:latin typeface="Comic Sans MS" panose="030F0702030302020204" pitchFamily="66" charset="0"/>
              </a:rPr>
              <a:t>			B) </a:t>
            </a:r>
            <a:r>
              <a:rPr lang="tr-TR" sz="2800" dirty="0" smtClean="0">
                <a:latin typeface="Comic Sans MS" panose="030F0702030302020204" pitchFamily="66" charset="0"/>
              </a:rPr>
              <a:t>I ve IV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C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II ve III </a:t>
            </a:r>
            <a:r>
              <a:rPr lang="tr-TR" sz="2800" b="1" dirty="0" smtClean="0">
                <a:latin typeface="Comic Sans MS" panose="030F0702030302020204" pitchFamily="66" charset="0"/>
              </a:rPr>
              <a:t>		D) </a:t>
            </a:r>
            <a:r>
              <a:rPr lang="tr-TR" sz="2800" dirty="0" smtClean="0">
                <a:latin typeface="Comic Sans MS" panose="030F0702030302020204" pitchFamily="66" charset="0"/>
              </a:rPr>
              <a:t>I, III ve IV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836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08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764704"/>
            <a:ext cx="74168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8-) </a:t>
            </a:r>
            <a:r>
              <a:rPr lang="tr-TR" sz="2800" i="1" dirty="0">
                <a:latin typeface="Comic Sans MS" panose="030F0702030302020204" pitchFamily="66" charset="0"/>
              </a:rPr>
              <a:t>Hac ibadeti esnasında Hz. İsmail’in annesi Hacer’in, oğluna su arayışı sembolik olarak canlandırılır. Bu </a:t>
            </a:r>
            <a:r>
              <a:rPr lang="tr-TR" sz="2800" i="1" dirty="0" smtClean="0">
                <a:latin typeface="Comic Sans MS" panose="030F0702030302020204" pitchFamily="66" charset="0"/>
              </a:rPr>
              <a:t>amaçla Safa </a:t>
            </a:r>
            <a:r>
              <a:rPr lang="tr-TR" sz="2800" i="1" dirty="0">
                <a:latin typeface="Comic Sans MS" panose="030F0702030302020204" pitchFamily="66" charset="0"/>
              </a:rPr>
              <a:t>ve Merve Tepeleri arasında yedi kere gidip gelinir.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Bu parçada aşağıdaki kavramların hangisi </a:t>
            </a:r>
            <a:r>
              <a:rPr lang="tr-TR" sz="2800" b="1" dirty="0" smtClean="0">
                <a:latin typeface="Comic Sans MS" panose="030F0702030302020204" pitchFamily="66" charset="0"/>
              </a:rPr>
              <a:t>hakkında bilgi </a:t>
            </a:r>
            <a:r>
              <a:rPr lang="tr-TR" sz="2800" b="1" dirty="0">
                <a:latin typeface="Comic Sans MS" panose="030F0702030302020204" pitchFamily="66" charset="0"/>
              </a:rPr>
              <a:t>verilmiştir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i="1" dirty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A) </a:t>
            </a:r>
            <a:r>
              <a:rPr lang="tr-TR" sz="2800" dirty="0" err="1" smtClean="0">
                <a:latin typeface="Comic Sans MS" panose="030F0702030302020204" pitchFamily="66" charset="0"/>
              </a:rPr>
              <a:t>Sa’y</a:t>
            </a:r>
            <a:r>
              <a:rPr lang="tr-TR" sz="2800" dirty="0" smtClean="0">
                <a:latin typeface="Comic Sans MS" panose="030F0702030302020204" pitchFamily="66" charset="0"/>
              </a:rPr>
              <a:t> 			</a:t>
            </a:r>
            <a:r>
              <a:rPr lang="tr-TR" sz="2800" b="1" dirty="0" smtClean="0">
                <a:latin typeface="Comic Sans MS" panose="030F0702030302020204" pitchFamily="66" charset="0"/>
              </a:rPr>
              <a:t>B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 err="1">
                <a:latin typeface="Comic Sans MS" panose="030F0702030302020204" pitchFamily="66" charset="0"/>
              </a:rPr>
              <a:t>Şavt</a:t>
            </a:r>
            <a:r>
              <a:rPr lang="tr-TR" sz="2800" dirty="0">
                <a:latin typeface="Comic Sans MS" panose="030F0702030302020204" pitchFamily="66" charset="0"/>
              </a:rPr>
              <a:t> </a:t>
            </a:r>
            <a:endParaRPr lang="tr-TR" sz="2800" dirty="0" smtClean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C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Tavaf </a:t>
            </a:r>
            <a:r>
              <a:rPr lang="tr-TR" sz="2800" dirty="0" smtClean="0">
                <a:latin typeface="Comic Sans MS" panose="030F0702030302020204" pitchFamily="66" charset="0"/>
              </a:rPr>
              <a:t>			</a:t>
            </a:r>
            <a:r>
              <a:rPr lang="tr-TR" sz="2800" b="1" dirty="0" smtClean="0">
                <a:latin typeface="Comic Sans MS" panose="030F0702030302020204" pitchFamily="66" charset="0"/>
              </a:rPr>
              <a:t>D</a:t>
            </a:r>
            <a:r>
              <a:rPr lang="tr-TR" sz="2800" b="1" dirty="0">
                <a:latin typeface="Comic Sans MS" panose="030F0702030302020204" pitchFamily="66" charset="0"/>
              </a:rPr>
              <a:t>) </a:t>
            </a:r>
            <a:r>
              <a:rPr lang="tr-TR" sz="2800" dirty="0">
                <a:latin typeface="Comic Sans MS" panose="030F0702030302020204" pitchFamily="66" charset="0"/>
              </a:rPr>
              <a:t>Vakfe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018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477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764704"/>
            <a:ext cx="74168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9-) </a:t>
            </a:r>
            <a:r>
              <a:rPr lang="tr-TR" sz="2800" dirty="0">
                <a:latin typeface="Comic Sans MS" panose="030F0702030302020204" pitchFamily="66" charset="0"/>
              </a:rPr>
              <a:t>Alevi-Bektaşiler, Kurban Bayramı başta olmak üzere, yılın belli mevsimlerinde çeşitli nedenlerle kurban keserler.</a:t>
            </a:r>
          </a:p>
          <a:p>
            <a:r>
              <a:rPr lang="tr-TR" sz="2800" dirty="0">
                <a:latin typeface="Comic Sans MS" panose="030F0702030302020204" pitchFamily="66" charset="0"/>
              </a:rPr>
              <a:t>Bunlardan biri </a:t>
            </a:r>
            <a:r>
              <a:rPr lang="tr-TR" sz="2800" u="sng" dirty="0">
                <a:latin typeface="Comic Sans MS" panose="030F0702030302020204" pitchFamily="66" charset="0"/>
              </a:rPr>
              <a:t>Hakk’a yürüyen (ölen) kişinin affı için kestikleri kurbandır</a:t>
            </a:r>
            <a:r>
              <a:rPr lang="tr-TR" sz="2800" dirty="0">
                <a:latin typeface="Comic Sans MS" panose="030F0702030302020204" pitchFamily="66" charset="0"/>
              </a:rPr>
              <a:t>.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Bu parçadaki altı çizili ifadede aşağıdakilerin hangisine değinilmektedir</a:t>
            </a:r>
            <a:r>
              <a:rPr lang="tr-TR" sz="28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A) </a:t>
            </a:r>
            <a:r>
              <a:rPr lang="tr-TR" sz="2800" dirty="0">
                <a:latin typeface="Comic Sans MS" panose="030F0702030302020204" pitchFamily="66" charset="0"/>
              </a:rPr>
              <a:t>Ziyaret kurbanı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B) </a:t>
            </a:r>
            <a:r>
              <a:rPr lang="tr-TR" sz="2800" dirty="0">
                <a:latin typeface="Comic Sans MS" panose="030F0702030302020204" pitchFamily="66" charset="0"/>
              </a:rPr>
              <a:t>Dâr kurbanı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C) </a:t>
            </a:r>
            <a:r>
              <a:rPr lang="tr-TR" sz="2800" dirty="0">
                <a:latin typeface="Comic Sans MS" panose="030F0702030302020204" pitchFamily="66" charset="0"/>
              </a:rPr>
              <a:t>Şükür kurbanı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D) </a:t>
            </a:r>
            <a:r>
              <a:rPr lang="tr-TR" sz="2800" dirty="0">
                <a:latin typeface="Comic Sans MS" panose="030F0702030302020204" pitchFamily="66" charset="0"/>
              </a:rPr>
              <a:t>Musahiplik kurbanı</a:t>
            </a: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135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196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31640" y="548680"/>
            <a:ext cx="75608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10-) </a:t>
            </a:r>
            <a:r>
              <a:rPr lang="tr-TR" sz="3200" b="1" dirty="0">
                <a:latin typeface="Comic Sans MS" panose="030F0702030302020204" pitchFamily="66" charset="0"/>
              </a:rPr>
              <a:t>Aşağıdakilerden hangisi </a:t>
            </a:r>
            <a:r>
              <a:rPr lang="tr-TR" sz="3200" i="1" dirty="0">
                <a:latin typeface="Comic Sans MS" panose="030F0702030302020204" pitchFamily="66" charset="0"/>
              </a:rPr>
              <a:t>“yeni doğan çocuk adına Allah’a şükretmek için kesilen” </a:t>
            </a:r>
            <a:r>
              <a:rPr lang="tr-TR" sz="3200" b="1" dirty="0">
                <a:latin typeface="Comic Sans MS" panose="030F0702030302020204" pitchFamily="66" charset="0"/>
              </a:rPr>
              <a:t>kurbanın adıdır</a:t>
            </a:r>
            <a:r>
              <a:rPr lang="tr-TR" sz="3200" b="1" dirty="0" smtClean="0">
                <a:latin typeface="Comic Sans MS" panose="030F0702030302020204" pitchFamily="66" charset="0"/>
              </a:rPr>
              <a:t>?</a:t>
            </a:r>
          </a:p>
          <a:p>
            <a:endParaRPr lang="tr-TR" sz="3200" b="1" dirty="0">
              <a:latin typeface="Comic Sans MS" panose="030F0702030302020204" pitchFamily="66" charset="0"/>
            </a:endParaRPr>
          </a:p>
          <a:p>
            <a:r>
              <a:rPr lang="tr-TR" sz="3200" b="1" dirty="0">
                <a:latin typeface="Comic Sans MS" panose="030F0702030302020204" pitchFamily="66" charset="0"/>
              </a:rPr>
              <a:t>A) </a:t>
            </a:r>
            <a:r>
              <a:rPr lang="tr-TR" sz="3200" dirty="0">
                <a:latin typeface="Comic Sans MS" panose="030F0702030302020204" pitchFamily="66" charset="0"/>
              </a:rPr>
              <a:t>Adak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B) </a:t>
            </a:r>
            <a:r>
              <a:rPr lang="tr-TR" sz="3200" dirty="0">
                <a:latin typeface="Comic Sans MS" panose="030F0702030302020204" pitchFamily="66" charset="0"/>
              </a:rPr>
              <a:t>Şükür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C) </a:t>
            </a:r>
            <a:r>
              <a:rPr lang="tr-TR" sz="3200" dirty="0" err="1">
                <a:latin typeface="Comic Sans MS" panose="030F0702030302020204" pitchFamily="66" charset="0"/>
              </a:rPr>
              <a:t>Akîka</a:t>
            </a:r>
            <a:endParaRPr lang="tr-TR" sz="3200" dirty="0">
              <a:latin typeface="Comic Sans MS" panose="030F0702030302020204" pitchFamily="66" charset="0"/>
            </a:endParaRPr>
          </a:p>
          <a:p>
            <a:r>
              <a:rPr lang="tr-TR" sz="3200" b="1" dirty="0">
                <a:latin typeface="Comic Sans MS" panose="030F0702030302020204" pitchFamily="66" charset="0"/>
              </a:rPr>
              <a:t>D) </a:t>
            </a:r>
            <a:r>
              <a:rPr lang="tr-TR" sz="3200" dirty="0">
                <a:latin typeface="Comic Sans MS" panose="030F0702030302020204" pitchFamily="66" charset="0"/>
              </a:rPr>
              <a:t>Ziyaret</a:t>
            </a:r>
            <a:endParaRPr lang="tr-TR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268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7200" b="1" dirty="0" smtClean="0">
                <a:latin typeface="Comic Sans MS" panose="030F0702030302020204" pitchFamily="66" charset="0"/>
              </a:rPr>
              <a:t>Cevap</a:t>
            </a:r>
            <a:r>
              <a:rPr lang="tr-TR" sz="7200" dirty="0" smtClean="0">
                <a:latin typeface="Comic Sans MS" panose="030F0702030302020204" pitchFamily="66" charset="0"/>
              </a:rPr>
              <a:t> </a:t>
            </a:r>
            <a:r>
              <a:rPr lang="tr-TR" sz="7200" dirty="0" smtClean="0">
                <a:latin typeface="Comic Sans MS" panose="030F0702030302020204" pitchFamily="66" charset="0"/>
              </a:rPr>
              <a:t>:</a:t>
            </a:r>
            <a:r>
              <a:rPr lang="tr-TR" sz="7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endParaRPr lang="tr-TR" sz="7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70332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TM02892315[[fn=Duman]]</Template>
  <TotalTime>276</TotalTime>
  <Words>396</Words>
  <Application>Microsoft Office PowerPoint</Application>
  <PresentationFormat>Ekran Gösterisi (4:3)</PresentationFormat>
  <Paragraphs>91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Century Gothic</vt:lpstr>
      <vt:lpstr>Comic Sans MS</vt:lpstr>
      <vt:lpstr>Wingdings 3</vt:lpstr>
      <vt:lpstr>Duman</vt:lpstr>
      <vt:lpstr>7. SINIFLAR DKAB BİLGİ YARIŞMASINA HOŞGELDİNİZ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SINIF BİLGİ YARIŞMASI MATEMATİK SORULARI</dc:title>
  <dc:creator>cc</dc:creator>
  <cp:lastModifiedBy>Öğretmenler</cp:lastModifiedBy>
  <cp:revision>35</cp:revision>
  <cp:lastPrinted>2024-01-17T11:02:37Z</cp:lastPrinted>
  <dcterms:created xsi:type="dcterms:W3CDTF">2017-01-17T13:25:31Z</dcterms:created>
  <dcterms:modified xsi:type="dcterms:W3CDTF">2024-01-17T21:04:26Z</dcterms:modified>
</cp:coreProperties>
</file>